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9" autoAdjust="0"/>
    <p:restoredTop sz="93488" autoAdjust="0"/>
  </p:normalViewPr>
  <p:slideViewPr>
    <p:cSldViewPr snapToGrid="0">
      <p:cViewPr varScale="1">
        <p:scale>
          <a:sx n="104" d="100"/>
          <a:sy n="104" d="100"/>
        </p:scale>
        <p:origin x="2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13A7E-EC61-42C4-A070-0476A564148A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2B43B-DD47-4089-97FE-858AA9749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AAE21-7198-4280-85E1-5312CA0BE2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2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AAE21-7198-4280-85E1-5312CA0BE2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6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AAE21-7198-4280-85E1-5312CA0BE2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3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AAE21-7198-4280-85E1-5312CA0BE2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6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78102-3603-9D43-A738-72566437CB3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176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8038" y="373063"/>
            <a:ext cx="4924425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AAE21-7198-4280-85E1-5312CA0BE2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7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5BD2-22C2-425B-B112-420FEBF5C72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A696-3FCC-4F7C-AE5D-B72284C5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5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5BD2-22C2-425B-B112-420FEBF5C72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A696-3FCC-4F7C-AE5D-B72284C5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6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5BD2-22C2-425B-B112-420FEBF5C72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A696-3FCC-4F7C-AE5D-B72284C5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3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Pag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8A8E02E-9022-F648-96E8-0500CEA80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136" y="1470361"/>
            <a:ext cx="6789294" cy="5385600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6FDEC4-AC2A-834A-877D-F71DDF5FFE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538" y="1470025"/>
            <a:ext cx="4729162" cy="4276725"/>
          </a:xfrm>
        </p:spPr>
        <p:txBody>
          <a:bodyPr/>
          <a:lstStyle/>
          <a:p>
            <a:endParaRPr lang="ru-RU"/>
          </a:p>
        </p:txBody>
      </p:sp>
      <p:sp>
        <p:nvSpPr>
          <p:cNvPr id="32" name="Freeform 57">
            <a:extLst>
              <a:ext uri="{FF2B5EF4-FFF2-40B4-BE49-F238E27FC236}">
                <a16:creationId xmlns:a16="http://schemas.microsoft.com/office/drawing/2014/main" id="{33726D5B-23F4-459C-842B-FB9F29AAEDDE}"/>
              </a:ext>
            </a:extLst>
          </p:cNvPr>
          <p:cNvSpPr/>
          <p:nvPr userDrawn="1"/>
        </p:nvSpPr>
        <p:spPr>
          <a:xfrm>
            <a:off x="1" y="1111706"/>
            <a:ext cx="241716" cy="519621"/>
          </a:xfrm>
          <a:custGeom>
            <a:avLst/>
            <a:gdLst>
              <a:gd name="connsiteX0" fmla="*/ 8440 w 221029"/>
              <a:gd name="connsiteY0" fmla="*/ 680 h 475148"/>
              <a:gd name="connsiteX1" fmla="*/ 92058 w 221029"/>
              <a:gd name="connsiteY1" fmla="*/ 12463 h 475148"/>
              <a:gd name="connsiteX2" fmla="*/ 202817 w 221029"/>
              <a:gd name="connsiteY2" fmla="*/ 313702 h 475148"/>
              <a:gd name="connsiteX3" fmla="*/ 2510 w 221029"/>
              <a:gd name="connsiteY3" fmla="*/ 475148 h 475148"/>
              <a:gd name="connsiteX4" fmla="*/ 0 w 221029"/>
              <a:gd name="connsiteY4" fmla="*/ 475083 h 475148"/>
              <a:gd name="connsiteX5" fmla="*/ 0 w 221029"/>
              <a:gd name="connsiteY5" fmla="*/ 2289 h 475148"/>
              <a:gd name="connsiteX6" fmla="*/ 8440 w 221029"/>
              <a:gd name="connsiteY6" fmla="*/ 680 h 47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29" h="475148">
                <a:moveTo>
                  <a:pt x="8440" y="680"/>
                </a:moveTo>
                <a:cubicBezTo>
                  <a:pt x="36431" y="-1661"/>
                  <a:pt x="64811" y="1999"/>
                  <a:pt x="92058" y="12463"/>
                </a:cubicBezTo>
                <a:cubicBezTo>
                  <a:pt x="201047" y="54320"/>
                  <a:pt x="250635" y="189188"/>
                  <a:pt x="202817" y="313702"/>
                </a:cubicBezTo>
                <a:cubicBezTo>
                  <a:pt x="166953" y="407087"/>
                  <a:pt x="86483" y="468124"/>
                  <a:pt x="2510" y="475148"/>
                </a:cubicBezTo>
                <a:lnTo>
                  <a:pt x="0" y="475083"/>
                </a:lnTo>
                <a:lnTo>
                  <a:pt x="0" y="2289"/>
                </a:lnTo>
                <a:lnTo>
                  <a:pt x="8440" y="68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1219140">
              <a:defRPr/>
            </a:pPr>
            <a:endParaRPr lang="en-US" sz="2400" kern="0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51" name="Title Placeholder 1">
            <a:extLst>
              <a:ext uri="{FF2B5EF4-FFF2-40B4-BE49-F238E27FC236}">
                <a16:creationId xmlns:a16="http://schemas.microsoft.com/office/drawing/2014/main" id="{4D752285-9240-5649-B704-BA9460708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15" y="26191"/>
            <a:ext cx="10798884" cy="132556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>
              <a:defRPr sz="3200" b="1" i="0" cap="none" baseline="0">
                <a:solidFill>
                  <a:srgbClr val="A6113B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FE44C6C3-4B4B-C341-97CA-7E4BA78F4475}"/>
              </a:ext>
            </a:extLst>
          </p:cNvPr>
          <p:cNvSpPr txBox="1"/>
          <p:nvPr userDrawn="1"/>
        </p:nvSpPr>
        <p:spPr>
          <a:xfrm>
            <a:off x="10668980" y="24722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7B3F8112-A624-AD4D-9217-D8BCFFC66A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86176" y="1484948"/>
            <a:ext cx="6303254" cy="479302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5218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1">
          <p15:clr>
            <a:srgbClr val="FBAE40"/>
          </p15:clr>
        </p15:guide>
        <p15:guide id="2" orient="horz" pos="911">
          <p15:clr>
            <a:srgbClr val="FBAE40"/>
          </p15:clr>
        </p15:guide>
        <p15:guide id="3" pos="5528">
          <p15:clr>
            <a:srgbClr val="FBAE40"/>
          </p15:clr>
        </p15:guide>
        <p15:guide id="4" orient="horz" pos="3008">
          <p15:clr>
            <a:srgbClr val="FBAE40"/>
          </p15:clr>
        </p15:guide>
        <p15:guide id="5" orient="horz" pos="231">
          <p15:clr>
            <a:srgbClr val="FBAE40"/>
          </p15:clr>
        </p15:guide>
        <p15:guide id="6" pos="26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Pag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620015-E4A4-2443-A6BD-C5E002BA7D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4758" y="-20547"/>
            <a:ext cx="4317242" cy="6911000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6FDEC4-AC2A-834A-877D-F71DDF5FFE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6302" y="1400775"/>
            <a:ext cx="6065160" cy="4276725"/>
          </a:xfrm>
        </p:spPr>
        <p:txBody>
          <a:bodyPr/>
          <a:lstStyle/>
          <a:p>
            <a:endParaRPr lang="ru-RU"/>
          </a:p>
        </p:txBody>
      </p:sp>
      <p:sp>
        <p:nvSpPr>
          <p:cNvPr id="32" name="Freeform 57">
            <a:extLst>
              <a:ext uri="{FF2B5EF4-FFF2-40B4-BE49-F238E27FC236}">
                <a16:creationId xmlns:a16="http://schemas.microsoft.com/office/drawing/2014/main" id="{33726D5B-23F4-459C-842B-FB9F29AAEDDE}"/>
              </a:ext>
            </a:extLst>
          </p:cNvPr>
          <p:cNvSpPr/>
          <p:nvPr userDrawn="1"/>
        </p:nvSpPr>
        <p:spPr>
          <a:xfrm>
            <a:off x="1" y="1111706"/>
            <a:ext cx="241716" cy="519621"/>
          </a:xfrm>
          <a:custGeom>
            <a:avLst/>
            <a:gdLst>
              <a:gd name="connsiteX0" fmla="*/ 8440 w 221029"/>
              <a:gd name="connsiteY0" fmla="*/ 680 h 475148"/>
              <a:gd name="connsiteX1" fmla="*/ 92058 w 221029"/>
              <a:gd name="connsiteY1" fmla="*/ 12463 h 475148"/>
              <a:gd name="connsiteX2" fmla="*/ 202817 w 221029"/>
              <a:gd name="connsiteY2" fmla="*/ 313702 h 475148"/>
              <a:gd name="connsiteX3" fmla="*/ 2510 w 221029"/>
              <a:gd name="connsiteY3" fmla="*/ 475148 h 475148"/>
              <a:gd name="connsiteX4" fmla="*/ 0 w 221029"/>
              <a:gd name="connsiteY4" fmla="*/ 475083 h 475148"/>
              <a:gd name="connsiteX5" fmla="*/ 0 w 221029"/>
              <a:gd name="connsiteY5" fmla="*/ 2289 h 475148"/>
              <a:gd name="connsiteX6" fmla="*/ 8440 w 221029"/>
              <a:gd name="connsiteY6" fmla="*/ 680 h 47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29" h="475148">
                <a:moveTo>
                  <a:pt x="8440" y="680"/>
                </a:moveTo>
                <a:cubicBezTo>
                  <a:pt x="36431" y="-1661"/>
                  <a:pt x="64811" y="1999"/>
                  <a:pt x="92058" y="12463"/>
                </a:cubicBezTo>
                <a:cubicBezTo>
                  <a:pt x="201047" y="54320"/>
                  <a:pt x="250635" y="189188"/>
                  <a:pt x="202817" y="313702"/>
                </a:cubicBezTo>
                <a:cubicBezTo>
                  <a:pt x="166953" y="407087"/>
                  <a:pt x="86483" y="468124"/>
                  <a:pt x="2510" y="475148"/>
                </a:cubicBezTo>
                <a:lnTo>
                  <a:pt x="0" y="475083"/>
                </a:lnTo>
                <a:lnTo>
                  <a:pt x="0" y="2289"/>
                </a:lnTo>
                <a:lnTo>
                  <a:pt x="8440" y="68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1219140">
              <a:defRPr/>
            </a:pPr>
            <a:endParaRPr lang="en-US" sz="2400" kern="0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51" name="Title Placeholder 1">
            <a:extLst>
              <a:ext uri="{FF2B5EF4-FFF2-40B4-BE49-F238E27FC236}">
                <a16:creationId xmlns:a16="http://schemas.microsoft.com/office/drawing/2014/main" id="{4D752285-9240-5649-B704-BA9460708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538" y="26191"/>
            <a:ext cx="10863261" cy="132556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>
              <a:defRPr sz="3200" b="1" i="0" cap="none" baseline="0">
                <a:solidFill>
                  <a:srgbClr val="A6113B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FE44C6C3-4B4B-C341-97CA-7E4BA78F4475}"/>
              </a:ext>
            </a:extLst>
          </p:cNvPr>
          <p:cNvSpPr txBox="1"/>
          <p:nvPr userDrawn="1"/>
        </p:nvSpPr>
        <p:spPr>
          <a:xfrm>
            <a:off x="10668980" y="24722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7B3F8112-A624-AD4D-9217-D8BCFFC66A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0538" y="29804"/>
            <a:ext cx="5145764" cy="479302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7C6B32-1E0C-474D-B0B2-CF5181BB3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8" y="5033016"/>
            <a:ext cx="11315700" cy="1335788"/>
          </a:xfrm>
          <a:solidFill>
            <a:schemeClr val="bg1">
              <a:alpha val="71172"/>
            </a:schemeClr>
          </a:solidFill>
          <a:ln w="25400">
            <a:solidFill>
              <a:srgbClr val="94814E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076444A-0996-E445-829B-A8F1A9FC83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538" y="6369050"/>
            <a:ext cx="11315700" cy="488950"/>
          </a:xfrm>
        </p:spPr>
        <p:txBody>
          <a:bodyPr>
            <a:noAutofit/>
          </a:bodyPr>
          <a:lstStyle>
            <a:lvl1pPr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206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1">
          <p15:clr>
            <a:srgbClr val="FBAE40"/>
          </p15:clr>
        </p15:guide>
        <p15:guide id="2" orient="horz" pos="911">
          <p15:clr>
            <a:srgbClr val="FBAE40"/>
          </p15:clr>
        </p15:guide>
        <p15:guide id="3" pos="5528">
          <p15:clr>
            <a:srgbClr val="FBAE40"/>
          </p15:clr>
        </p15:guide>
        <p15:guide id="4" orient="horz" pos="3008">
          <p15:clr>
            <a:srgbClr val="FBAE40"/>
          </p15:clr>
        </p15:guide>
        <p15:guide id="5" orient="horz" pos="231">
          <p15:clr>
            <a:srgbClr val="FBAE40"/>
          </p15:clr>
        </p15:guide>
        <p15:guide id="6" pos="26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 Pag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DA9391-9359-014B-9776-94DC8F3A9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504" t="992"/>
          <a:stretch/>
        </p:blipFill>
        <p:spPr>
          <a:xfrm>
            <a:off x="-1" y="-1"/>
            <a:ext cx="2253527" cy="2250765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6FDEC4-AC2A-834A-877D-F71DDF5FFE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4915" y="365655"/>
            <a:ext cx="3505033" cy="31697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2" name="Freeform 57">
            <a:extLst>
              <a:ext uri="{FF2B5EF4-FFF2-40B4-BE49-F238E27FC236}">
                <a16:creationId xmlns:a16="http://schemas.microsoft.com/office/drawing/2014/main" id="{33726D5B-23F4-459C-842B-FB9F29AAEDDE}"/>
              </a:ext>
            </a:extLst>
          </p:cNvPr>
          <p:cNvSpPr/>
          <p:nvPr userDrawn="1"/>
        </p:nvSpPr>
        <p:spPr>
          <a:xfrm>
            <a:off x="1" y="2099899"/>
            <a:ext cx="241716" cy="519621"/>
          </a:xfrm>
          <a:custGeom>
            <a:avLst/>
            <a:gdLst>
              <a:gd name="connsiteX0" fmla="*/ 8440 w 221029"/>
              <a:gd name="connsiteY0" fmla="*/ 680 h 475148"/>
              <a:gd name="connsiteX1" fmla="*/ 92058 w 221029"/>
              <a:gd name="connsiteY1" fmla="*/ 12463 h 475148"/>
              <a:gd name="connsiteX2" fmla="*/ 202817 w 221029"/>
              <a:gd name="connsiteY2" fmla="*/ 313702 h 475148"/>
              <a:gd name="connsiteX3" fmla="*/ 2510 w 221029"/>
              <a:gd name="connsiteY3" fmla="*/ 475148 h 475148"/>
              <a:gd name="connsiteX4" fmla="*/ 0 w 221029"/>
              <a:gd name="connsiteY4" fmla="*/ 475083 h 475148"/>
              <a:gd name="connsiteX5" fmla="*/ 0 w 221029"/>
              <a:gd name="connsiteY5" fmla="*/ 2289 h 475148"/>
              <a:gd name="connsiteX6" fmla="*/ 8440 w 221029"/>
              <a:gd name="connsiteY6" fmla="*/ 680 h 47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29" h="475148">
                <a:moveTo>
                  <a:pt x="8440" y="680"/>
                </a:moveTo>
                <a:cubicBezTo>
                  <a:pt x="36431" y="-1661"/>
                  <a:pt x="64811" y="1999"/>
                  <a:pt x="92058" y="12463"/>
                </a:cubicBezTo>
                <a:cubicBezTo>
                  <a:pt x="201047" y="54320"/>
                  <a:pt x="250635" y="189188"/>
                  <a:pt x="202817" y="313702"/>
                </a:cubicBezTo>
                <a:cubicBezTo>
                  <a:pt x="166953" y="407087"/>
                  <a:pt x="86483" y="468124"/>
                  <a:pt x="2510" y="475148"/>
                </a:cubicBezTo>
                <a:lnTo>
                  <a:pt x="0" y="475083"/>
                </a:lnTo>
                <a:lnTo>
                  <a:pt x="0" y="2289"/>
                </a:lnTo>
                <a:lnTo>
                  <a:pt x="8440" y="68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1219140">
              <a:defRPr/>
            </a:pPr>
            <a:endParaRPr lang="en-US" sz="2400" kern="0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51" name="Title Placeholder 1">
            <a:extLst>
              <a:ext uri="{FF2B5EF4-FFF2-40B4-BE49-F238E27FC236}">
                <a16:creationId xmlns:a16="http://schemas.microsoft.com/office/drawing/2014/main" id="{4D752285-9240-5649-B704-BA9460708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15" y="26191"/>
            <a:ext cx="10114065" cy="132556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algn="ctr">
              <a:defRPr sz="3200" b="1" i="0" cap="none" baseline="0">
                <a:solidFill>
                  <a:srgbClr val="A6113B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FE44C6C3-4B4B-C341-97CA-7E4BA78F4475}"/>
              </a:ext>
            </a:extLst>
          </p:cNvPr>
          <p:cNvSpPr txBox="1"/>
          <p:nvPr userDrawn="1"/>
        </p:nvSpPr>
        <p:spPr>
          <a:xfrm>
            <a:off x="10668980" y="24722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85D072AD-C7B4-0B48-8A7B-174E78A1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6409" y="368150"/>
            <a:ext cx="3505033" cy="31697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A541F6-29CA-6848-85D9-3FF0C084D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497" r="371"/>
          <a:stretch/>
        </p:blipFill>
        <p:spPr>
          <a:xfrm flipV="1">
            <a:off x="5967622" y="3561474"/>
            <a:ext cx="6224378" cy="3296526"/>
          </a:xfrm>
          <a:prstGeom prst="rect">
            <a:avLst/>
          </a:prstGeom>
        </p:spPr>
      </p:pic>
      <p:sp>
        <p:nvSpPr>
          <p:cNvPr id="14" name="Текст 32">
            <a:extLst>
              <a:ext uri="{FF2B5EF4-FFF2-40B4-BE49-F238E27FC236}">
                <a16:creationId xmlns:a16="http://schemas.microsoft.com/office/drawing/2014/main" id="{27FE8B6C-3B0B-AB4B-AD59-AA5C18830C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916" y="1998418"/>
            <a:ext cx="4948738" cy="669457"/>
          </a:xfrm>
          <a:noFill/>
        </p:spPr>
        <p:txBody>
          <a:bodyPr anchor="ctr">
            <a:normAutofit/>
          </a:bodyPr>
          <a:lstStyle>
            <a:lvl1pPr algn="ctr">
              <a:defRPr sz="1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2">
            <a:extLst>
              <a:ext uri="{FF2B5EF4-FFF2-40B4-BE49-F238E27FC236}">
                <a16:creationId xmlns:a16="http://schemas.microsoft.com/office/drawing/2014/main" id="{F09F487B-CC18-B540-867E-9190623E30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38213" y="1998418"/>
            <a:ext cx="4948738" cy="669457"/>
          </a:xfrm>
          <a:noFill/>
        </p:spPr>
        <p:txBody>
          <a:bodyPr anchor="ctr">
            <a:normAutofit/>
          </a:bodyPr>
          <a:lstStyle>
            <a:lvl1pPr algn="ctr">
              <a:defRPr sz="1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9AB05F0D-8937-BB4B-B8CA-5AC9634FF4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1338" y="2619375"/>
            <a:ext cx="4962525" cy="368935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A891B00E-A9BA-244B-B3CF-BF7FF6F282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31320" y="2619375"/>
            <a:ext cx="4962525" cy="36893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1">
          <p15:clr>
            <a:srgbClr val="FBAE40"/>
          </p15:clr>
        </p15:guide>
        <p15:guide id="2" orient="horz" pos="911">
          <p15:clr>
            <a:srgbClr val="FBAE40"/>
          </p15:clr>
        </p15:guide>
        <p15:guide id="3" pos="5528">
          <p15:clr>
            <a:srgbClr val="FBAE40"/>
          </p15:clr>
        </p15:guide>
        <p15:guide id="4" orient="horz" pos="3008">
          <p15:clr>
            <a:srgbClr val="FBAE40"/>
          </p15:clr>
        </p15:guide>
        <p15:guide id="5" orient="horz" pos="231">
          <p15:clr>
            <a:srgbClr val="FBAE40"/>
          </p15:clr>
        </p15:guide>
        <p15:guide id="6" pos="26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Double column">
    <p:bg>
      <p:bgPr>
        <a:solidFill>
          <a:srgbClr val="2F42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B66BDD01-FD79-4F6F-9A1B-3A76974A6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8952" y="488951"/>
            <a:ext cx="11211981" cy="547159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4267"/>
              </a:lnSpc>
              <a:defRPr sz="3200" b="1" i="0" cap="none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2FD440-F87C-7E4B-819C-C78F363791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4500" y="1411288"/>
            <a:ext cx="5846763" cy="4113212"/>
          </a:xfrm>
        </p:spPr>
        <p:txBody>
          <a:bodyPr anchor="ctr"/>
          <a:lstStyle>
            <a:lvl1pPr algn="ctr">
              <a:defRPr sz="2400" b="1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5F9AFB22-DEDB-3D49-BEEF-D481FFE352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7638" y="1333500"/>
            <a:ext cx="3871912" cy="42767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457CA6CC-A375-7141-A036-7FB0A80816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1333500"/>
            <a:ext cx="3871912" cy="4276725"/>
          </a:xfrm>
        </p:spPr>
        <p:txBody>
          <a:bodyPr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042F5C-6CB8-264E-B1B8-F0323E38EB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504" t="992"/>
          <a:stretch/>
        </p:blipFill>
        <p:spPr>
          <a:xfrm>
            <a:off x="-1" y="-1"/>
            <a:ext cx="2253527" cy="22507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661E32-CC3C-1344-8492-E04230EC7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043" b="2422"/>
          <a:stretch/>
        </p:blipFill>
        <p:spPr>
          <a:xfrm>
            <a:off x="-1" y="5392555"/>
            <a:ext cx="4064375" cy="14654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B9ABF1-9807-E348-B2D8-75D43AA19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1497" r="371"/>
          <a:stretch/>
        </p:blipFill>
        <p:spPr>
          <a:xfrm flipV="1">
            <a:off x="5967622" y="3561474"/>
            <a:ext cx="6224378" cy="32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1">
          <p15:clr>
            <a:srgbClr val="FBAE40"/>
          </p15:clr>
        </p15:guide>
        <p15:guide id="2" orient="horz" pos="763">
          <p15:clr>
            <a:srgbClr val="FBAE40"/>
          </p15:clr>
        </p15:guide>
        <p15:guide id="3" pos="5528">
          <p15:clr>
            <a:srgbClr val="FBAE40"/>
          </p15:clr>
        </p15:guide>
        <p15:guide id="4" orient="horz" pos="3008">
          <p15:clr>
            <a:srgbClr val="FBAE40"/>
          </p15:clr>
        </p15:guide>
        <p15:guide id="5" orient="horz" pos="231">
          <p15:clr>
            <a:srgbClr val="FBAE40"/>
          </p15:clr>
        </p15:guide>
        <p15:guide id="6" pos="2766">
          <p15:clr>
            <a:srgbClr val="FBAE40"/>
          </p15:clr>
        </p15:guide>
        <p15:guide id="7" orient="horz" pos="2845">
          <p15:clr>
            <a:srgbClr val="FBAE40"/>
          </p15:clr>
        </p15:guide>
        <p15:guide id="8" orient="horz" pos="667">
          <p15:clr>
            <a:srgbClr val="FBAE40"/>
          </p15:clr>
        </p15:guide>
        <p15:guide id="9" orient="horz" pos="489">
          <p15:clr>
            <a:srgbClr val="FBAE40"/>
          </p15:clr>
        </p15:guide>
        <p15:guide id="10" pos="29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Pag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DA9391-9359-014B-9776-94DC8F3A9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504" t="992"/>
          <a:stretch/>
        </p:blipFill>
        <p:spPr>
          <a:xfrm>
            <a:off x="-1" y="-1"/>
            <a:ext cx="2253527" cy="2250765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6FDEC4-AC2A-834A-877D-F71DDF5FFE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4915" y="3435808"/>
            <a:ext cx="3505033" cy="31697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2" name="Freeform 57">
            <a:extLst>
              <a:ext uri="{FF2B5EF4-FFF2-40B4-BE49-F238E27FC236}">
                <a16:creationId xmlns:a16="http://schemas.microsoft.com/office/drawing/2014/main" id="{33726D5B-23F4-459C-842B-FB9F29AAEDDE}"/>
              </a:ext>
            </a:extLst>
          </p:cNvPr>
          <p:cNvSpPr/>
          <p:nvPr userDrawn="1"/>
        </p:nvSpPr>
        <p:spPr>
          <a:xfrm>
            <a:off x="1" y="1111706"/>
            <a:ext cx="241716" cy="519621"/>
          </a:xfrm>
          <a:custGeom>
            <a:avLst/>
            <a:gdLst>
              <a:gd name="connsiteX0" fmla="*/ 8440 w 221029"/>
              <a:gd name="connsiteY0" fmla="*/ 680 h 475148"/>
              <a:gd name="connsiteX1" fmla="*/ 92058 w 221029"/>
              <a:gd name="connsiteY1" fmla="*/ 12463 h 475148"/>
              <a:gd name="connsiteX2" fmla="*/ 202817 w 221029"/>
              <a:gd name="connsiteY2" fmla="*/ 313702 h 475148"/>
              <a:gd name="connsiteX3" fmla="*/ 2510 w 221029"/>
              <a:gd name="connsiteY3" fmla="*/ 475148 h 475148"/>
              <a:gd name="connsiteX4" fmla="*/ 0 w 221029"/>
              <a:gd name="connsiteY4" fmla="*/ 475083 h 475148"/>
              <a:gd name="connsiteX5" fmla="*/ 0 w 221029"/>
              <a:gd name="connsiteY5" fmla="*/ 2289 h 475148"/>
              <a:gd name="connsiteX6" fmla="*/ 8440 w 221029"/>
              <a:gd name="connsiteY6" fmla="*/ 680 h 47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29" h="475148">
                <a:moveTo>
                  <a:pt x="8440" y="680"/>
                </a:moveTo>
                <a:cubicBezTo>
                  <a:pt x="36431" y="-1661"/>
                  <a:pt x="64811" y="1999"/>
                  <a:pt x="92058" y="12463"/>
                </a:cubicBezTo>
                <a:cubicBezTo>
                  <a:pt x="201047" y="54320"/>
                  <a:pt x="250635" y="189188"/>
                  <a:pt x="202817" y="313702"/>
                </a:cubicBezTo>
                <a:cubicBezTo>
                  <a:pt x="166953" y="407087"/>
                  <a:pt x="86483" y="468124"/>
                  <a:pt x="2510" y="475148"/>
                </a:cubicBezTo>
                <a:lnTo>
                  <a:pt x="0" y="475083"/>
                </a:lnTo>
                <a:lnTo>
                  <a:pt x="0" y="2289"/>
                </a:lnTo>
                <a:lnTo>
                  <a:pt x="8440" y="68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1219140">
              <a:defRPr/>
            </a:pPr>
            <a:endParaRPr lang="en-US" sz="2400" kern="0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51" name="Title Placeholder 1">
            <a:extLst>
              <a:ext uri="{FF2B5EF4-FFF2-40B4-BE49-F238E27FC236}">
                <a16:creationId xmlns:a16="http://schemas.microsoft.com/office/drawing/2014/main" id="{4D752285-9240-5649-B704-BA9460708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15" y="26191"/>
            <a:ext cx="10798884" cy="132556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>
              <a:defRPr sz="3200" b="1" i="0" cap="none" baseline="0">
                <a:solidFill>
                  <a:srgbClr val="A6113B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FE44C6C3-4B4B-C341-97CA-7E4BA78F4475}"/>
              </a:ext>
            </a:extLst>
          </p:cNvPr>
          <p:cNvSpPr txBox="1"/>
          <p:nvPr userDrawn="1"/>
        </p:nvSpPr>
        <p:spPr>
          <a:xfrm>
            <a:off x="10668980" y="24722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7B3F8112-A624-AD4D-9217-D8BCFFC66A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915" y="1631327"/>
            <a:ext cx="5511825" cy="2561112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85D072AD-C7B4-0B48-8A7B-174E78A1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3075" y="3438303"/>
            <a:ext cx="3505033" cy="31697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32">
            <a:extLst>
              <a:ext uri="{FF2B5EF4-FFF2-40B4-BE49-F238E27FC236}">
                <a16:creationId xmlns:a16="http://schemas.microsoft.com/office/drawing/2014/main" id="{F88FE5AB-2127-2A44-AF17-A60552FAB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679682"/>
            <a:ext cx="6096000" cy="2512757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A541F6-29CA-6848-85D9-3FF0C084D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497" r="371"/>
          <a:stretch/>
        </p:blipFill>
        <p:spPr>
          <a:xfrm flipV="1">
            <a:off x="5967622" y="3561474"/>
            <a:ext cx="6224378" cy="3296526"/>
          </a:xfrm>
          <a:prstGeom prst="rect">
            <a:avLst/>
          </a:prstGeom>
        </p:spPr>
      </p:pic>
      <p:sp>
        <p:nvSpPr>
          <p:cNvPr id="14" name="Текст 32">
            <a:extLst>
              <a:ext uri="{FF2B5EF4-FFF2-40B4-BE49-F238E27FC236}">
                <a16:creationId xmlns:a16="http://schemas.microsoft.com/office/drawing/2014/main" id="{27FE8B6C-3B0B-AB4B-AD59-AA5C18830C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916" y="1010225"/>
            <a:ext cx="4948738" cy="669457"/>
          </a:xfrm>
          <a:solidFill>
            <a:srgbClr val="2F426F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2">
            <a:extLst>
              <a:ext uri="{FF2B5EF4-FFF2-40B4-BE49-F238E27FC236}">
                <a16:creationId xmlns:a16="http://schemas.microsoft.com/office/drawing/2014/main" id="{F09F487B-CC18-B540-867E-9190623E30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58568" y="1010225"/>
            <a:ext cx="4948738" cy="669457"/>
          </a:xfrm>
          <a:solidFill>
            <a:srgbClr val="2F426F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0461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1">
          <p15:clr>
            <a:srgbClr val="FBAE40"/>
          </p15:clr>
        </p15:guide>
        <p15:guide id="2" orient="horz" pos="911">
          <p15:clr>
            <a:srgbClr val="FBAE40"/>
          </p15:clr>
        </p15:guide>
        <p15:guide id="3" pos="5528">
          <p15:clr>
            <a:srgbClr val="FBAE40"/>
          </p15:clr>
        </p15:guide>
        <p15:guide id="4" orient="horz" pos="3008">
          <p15:clr>
            <a:srgbClr val="FBAE40"/>
          </p15:clr>
        </p15:guide>
        <p15:guide id="5" orient="horz" pos="231">
          <p15:clr>
            <a:srgbClr val="FBAE40"/>
          </p15:clr>
        </p15:guide>
        <p15:guide id="6" pos="26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ver Pag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8A8E02E-9022-F648-96E8-0500CEA80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136" y="1470361"/>
            <a:ext cx="6789294" cy="5385600"/>
          </a:xfrm>
          <a:prstGeom prst="rect">
            <a:avLst/>
          </a:prstGeom>
        </p:spPr>
      </p:pic>
      <p:sp>
        <p:nvSpPr>
          <p:cNvPr id="32" name="Freeform 57">
            <a:extLst>
              <a:ext uri="{FF2B5EF4-FFF2-40B4-BE49-F238E27FC236}">
                <a16:creationId xmlns:a16="http://schemas.microsoft.com/office/drawing/2014/main" id="{33726D5B-23F4-459C-842B-FB9F29AAEDDE}"/>
              </a:ext>
            </a:extLst>
          </p:cNvPr>
          <p:cNvSpPr/>
          <p:nvPr userDrawn="1"/>
        </p:nvSpPr>
        <p:spPr>
          <a:xfrm>
            <a:off x="1" y="1111706"/>
            <a:ext cx="241716" cy="519621"/>
          </a:xfrm>
          <a:custGeom>
            <a:avLst/>
            <a:gdLst>
              <a:gd name="connsiteX0" fmla="*/ 8440 w 221029"/>
              <a:gd name="connsiteY0" fmla="*/ 680 h 475148"/>
              <a:gd name="connsiteX1" fmla="*/ 92058 w 221029"/>
              <a:gd name="connsiteY1" fmla="*/ 12463 h 475148"/>
              <a:gd name="connsiteX2" fmla="*/ 202817 w 221029"/>
              <a:gd name="connsiteY2" fmla="*/ 313702 h 475148"/>
              <a:gd name="connsiteX3" fmla="*/ 2510 w 221029"/>
              <a:gd name="connsiteY3" fmla="*/ 475148 h 475148"/>
              <a:gd name="connsiteX4" fmla="*/ 0 w 221029"/>
              <a:gd name="connsiteY4" fmla="*/ 475083 h 475148"/>
              <a:gd name="connsiteX5" fmla="*/ 0 w 221029"/>
              <a:gd name="connsiteY5" fmla="*/ 2289 h 475148"/>
              <a:gd name="connsiteX6" fmla="*/ 8440 w 221029"/>
              <a:gd name="connsiteY6" fmla="*/ 680 h 47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29" h="475148">
                <a:moveTo>
                  <a:pt x="8440" y="680"/>
                </a:moveTo>
                <a:cubicBezTo>
                  <a:pt x="36431" y="-1661"/>
                  <a:pt x="64811" y="1999"/>
                  <a:pt x="92058" y="12463"/>
                </a:cubicBezTo>
                <a:cubicBezTo>
                  <a:pt x="201047" y="54320"/>
                  <a:pt x="250635" y="189188"/>
                  <a:pt x="202817" y="313702"/>
                </a:cubicBezTo>
                <a:cubicBezTo>
                  <a:pt x="166953" y="407087"/>
                  <a:pt x="86483" y="468124"/>
                  <a:pt x="2510" y="475148"/>
                </a:cubicBezTo>
                <a:lnTo>
                  <a:pt x="0" y="475083"/>
                </a:lnTo>
                <a:lnTo>
                  <a:pt x="0" y="2289"/>
                </a:lnTo>
                <a:lnTo>
                  <a:pt x="8440" y="68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1219140">
              <a:defRPr/>
            </a:pPr>
            <a:endParaRPr lang="en-US" sz="2400" kern="0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51" name="Title Placeholder 1">
            <a:extLst>
              <a:ext uri="{FF2B5EF4-FFF2-40B4-BE49-F238E27FC236}">
                <a16:creationId xmlns:a16="http://schemas.microsoft.com/office/drawing/2014/main" id="{4D752285-9240-5649-B704-BA9460708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15" y="26191"/>
            <a:ext cx="10798884" cy="132556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>
              <a:defRPr sz="3200" b="1" i="0" cap="none" baseline="0">
                <a:solidFill>
                  <a:srgbClr val="A6113B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FE44C6C3-4B4B-C341-97CA-7E4BA78F4475}"/>
              </a:ext>
            </a:extLst>
          </p:cNvPr>
          <p:cNvSpPr txBox="1"/>
          <p:nvPr userDrawn="1"/>
        </p:nvSpPr>
        <p:spPr>
          <a:xfrm>
            <a:off x="10668980" y="24722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7B3F8112-A624-AD4D-9217-D8BCFFC66A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0501" y="1484948"/>
            <a:ext cx="6303254" cy="479302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AFB9DE-F2EF-8C4C-B865-139CC055F6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39542" y="1467643"/>
            <a:ext cx="5449888" cy="39227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326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1">
          <p15:clr>
            <a:srgbClr val="FBAE40"/>
          </p15:clr>
        </p15:guide>
        <p15:guide id="2" orient="horz" pos="911">
          <p15:clr>
            <a:srgbClr val="FBAE40"/>
          </p15:clr>
        </p15:guide>
        <p15:guide id="3" pos="5528">
          <p15:clr>
            <a:srgbClr val="FBAE40"/>
          </p15:clr>
        </p15:guide>
        <p15:guide id="4" orient="horz" pos="3008">
          <p15:clr>
            <a:srgbClr val="FBAE40"/>
          </p15:clr>
        </p15:guide>
        <p15:guide id="5" orient="horz" pos="231">
          <p15:clr>
            <a:srgbClr val="FBAE40"/>
          </p15:clr>
        </p15:guide>
        <p15:guide id="6" pos="26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Pag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6FDEC4-AC2A-834A-877D-F71DDF5FFE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1717" y="1371516"/>
            <a:ext cx="3505033" cy="31697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2" name="Freeform 57">
            <a:extLst>
              <a:ext uri="{FF2B5EF4-FFF2-40B4-BE49-F238E27FC236}">
                <a16:creationId xmlns:a16="http://schemas.microsoft.com/office/drawing/2014/main" id="{33726D5B-23F4-459C-842B-FB9F29AAEDDE}"/>
              </a:ext>
            </a:extLst>
          </p:cNvPr>
          <p:cNvSpPr/>
          <p:nvPr userDrawn="1"/>
        </p:nvSpPr>
        <p:spPr>
          <a:xfrm>
            <a:off x="1" y="1111706"/>
            <a:ext cx="241716" cy="519621"/>
          </a:xfrm>
          <a:custGeom>
            <a:avLst/>
            <a:gdLst>
              <a:gd name="connsiteX0" fmla="*/ 8440 w 221029"/>
              <a:gd name="connsiteY0" fmla="*/ 680 h 475148"/>
              <a:gd name="connsiteX1" fmla="*/ 92058 w 221029"/>
              <a:gd name="connsiteY1" fmla="*/ 12463 h 475148"/>
              <a:gd name="connsiteX2" fmla="*/ 202817 w 221029"/>
              <a:gd name="connsiteY2" fmla="*/ 313702 h 475148"/>
              <a:gd name="connsiteX3" fmla="*/ 2510 w 221029"/>
              <a:gd name="connsiteY3" fmla="*/ 475148 h 475148"/>
              <a:gd name="connsiteX4" fmla="*/ 0 w 221029"/>
              <a:gd name="connsiteY4" fmla="*/ 475083 h 475148"/>
              <a:gd name="connsiteX5" fmla="*/ 0 w 221029"/>
              <a:gd name="connsiteY5" fmla="*/ 2289 h 475148"/>
              <a:gd name="connsiteX6" fmla="*/ 8440 w 221029"/>
              <a:gd name="connsiteY6" fmla="*/ 680 h 47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29" h="475148">
                <a:moveTo>
                  <a:pt x="8440" y="680"/>
                </a:moveTo>
                <a:cubicBezTo>
                  <a:pt x="36431" y="-1661"/>
                  <a:pt x="64811" y="1999"/>
                  <a:pt x="92058" y="12463"/>
                </a:cubicBezTo>
                <a:cubicBezTo>
                  <a:pt x="201047" y="54320"/>
                  <a:pt x="250635" y="189188"/>
                  <a:pt x="202817" y="313702"/>
                </a:cubicBezTo>
                <a:cubicBezTo>
                  <a:pt x="166953" y="407087"/>
                  <a:pt x="86483" y="468124"/>
                  <a:pt x="2510" y="475148"/>
                </a:cubicBezTo>
                <a:lnTo>
                  <a:pt x="0" y="475083"/>
                </a:lnTo>
                <a:lnTo>
                  <a:pt x="0" y="2289"/>
                </a:lnTo>
                <a:lnTo>
                  <a:pt x="8440" y="68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1219140">
              <a:defRPr/>
            </a:pPr>
            <a:endParaRPr lang="en-US" sz="2400" kern="0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51" name="Title Placeholder 1">
            <a:extLst>
              <a:ext uri="{FF2B5EF4-FFF2-40B4-BE49-F238E27FC236}">
                <a16:creationId xmlns:a16="http://schemas.microsoft.com/office/drawing/2014/main" id="{4D752285-9240-5649-B704-BA9460708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15" y="26191"/>
            <a:ext cx="10798884" cy="132556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>
              <a:defRPr sz="3200" b="1" i="0" cap="none" baseline="0">
                <a:solidFill>
                  <a:srgbClr val="A6113B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FE44C6C3-4B4B-C341-97CA-7E4BA78F4475}"/>
              </a:ext>
            </a:extLst>
          </p:cNvPr>
          <p:cNvSpPr txBox="1"/>
          <p:nvPr userDrawn="1"/>
        </p:nvSpPr>
        <p:spPr>
          <a:xfrm>
            <a:off x="10668980" y="24722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7B3F8112-A624-AD4D-9217-D8BCFFC66A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1717" y="3263745"/>
            <a:ext cx="5511825" cy="3341771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85D072AD-C7B4-0B48-8A7B-174E78A1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5050" y="3435808"/>
            <a:ext cx="3505033" cy="31697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32">
            <a:extLst>
              <a:ext uri="{FF2B5EF4-FFF2-40B4-BE49-F238E27FC236}">
                <a16:creationId xmlns:a16="http://schemas.microsoft.com/office/drawing/2014/main" id="{F88FE5AB-2127-2A44-AF17-A60552FAB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3542" y="106582"/>
            <a:ext cx="6303254" cy="3341771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A541F6-29CA-6848-85D9-3FF0C084D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497" r="371"/>
          <a:stretch/>
        </p:blipFill>
        <p:spPr>
          <a:xfrm flipV="1">
            <a:off x="5967622" y="3561474"/>
            <a:ext cx="6224378" cy="32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1">
          <p15:clr>
            <a:srgbClr val="FBAE40"/>
          </p15:clr>
        </p15:guide>
        <p15:guide id="2" orient="horz" pos="911">
          <p15:clr>
            <a:srgbClr val="FBAE40"/>
          </p15:clr>
        </p15:guide>
        <p15:guide id="3" pos="5528">
          <p15:clr>
            <a:srgbClr val="FBAE40"/>
          </p15:clr>
        </p15:guide>
        <p15:guide id="4" orient="horz" pos="3008">
          <p15:clr>
            <a:srgbClr val="FBAE40"/>
          </p15:clr>
        </p15:guide>
        <p15:guide id="5" orient="horz" pos="231">
          <p15:clr>
            <a:srgbClr val="FBAE40"/>
          </p15:clr>
        </p15:guide>
        <p15:guide id="6" pos="26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8DB3E2-70EB-7844-89E9-EA2E9F9BB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504" t="992"/>
          <a:stretch/>
        </p:blipFill>
        <p:spPr>
          <a:xfrm>
            <a:off x="-1" y="-1"/>
            <a:ext cx="2253527" cy="22507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834B9D-89DE-324A-9B80-47236E2D8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043" b="2422"/>
          <a:stretch/>
        </p:blipFill>
        <p:spPr>
          <a:xfrm>
            <a:off x="-1" y="5392555"/>
            <a:ext cx="4064375" cy="14654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B67258-4CB2-CD46-81BE-D0FD63598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1497" r="371"/>
          <a:stretch/>
        </p:blipFill>
        <p:spPr>
          <a:xfrm flipV="1">
            <a:off x="5967622" y="3561474"/>
            <a:ext cx="6224378" cy="32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5BD2-22C2-425B-B112-420FEBF5C72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A696-3FCC-4F7C-AE5D-B72284C5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6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5BD2-22C2-425B-B112-420FEBF5C72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A696-3FCC-4F7C-AE5D-B72284C5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8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5BD2-22C2-425B-B112-420FEBF5C72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A696-3FCC-4F7C-AE5D-B72284C5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8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5BD2-22C2-425B-B112-420FEBF5C72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A696-3FCC-4F7C-AE5D-B72284C5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0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5BD2-22C2-425B-B112-420FEBF5C72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A696-3FCC-4F7C-AE5D-B72284C5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4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5BD2-22C2-425B-B112-420FEBF5C72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A696-3FCC-4F7C-AE5D-B72284C5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4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5BD2-22C2-425B-B112-420FEBF5C72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A696-3FCC-4F7C-AE5D-B72284C5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6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5BD2-22C2-425B-B112-420FEBF5C72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A696-3FCC-4F7C-AE5D-B72284C5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5BD2-22C2-425B-B112-420FEBF5C72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2A696-3FCC-4F7C-AE5D-B72284C5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8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41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A902CA-B5B7-2842-A268-F35242EA23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" b="1510"/>
          <a:stretch>
            <a:fillRect/>
          </a:stretch>
        </p:blipFill>
        <p:spPr>
          <a:xfrm>
            <a:off x="405194" y="1484948"/>
            <a:ext cx="4224578" cy="3820414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FE555F2-DA1A-A847-AF2A-E1C17594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E240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Непрерывный мониторинг глюкозы (НМГ) – </a:t>
            </a:r>
            <a:endParaRPr lang="ru-RU" sz="3600" b="1" dirty="0">
              <a:ea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BBF9F4-E24D-CC40-912C-406A3924AE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 контроля глюкозы </a:t>
            </a:r>
            <a:r>
              <a:rPr lang="en-US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путем измерения ее уровня </a:t>
            </a:r>
            <a:r>
              <a:rPr lang="en-US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40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межклеточной жидкости </a:t>
            </a:r>
            <a:r>
              <a:rPr lang="en-US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помощью устанавливаемых подкожно датчиков/сенсоров</a:t>
            </a:r>
          </a:p>
        </p:txBody>
      </p:sp>
    </p:spTree>
    <p:extLst>
      <p:ext uri="{BB962C8B-B14F-4D97-AF65-F5344CB8AC3E}">
        <p14:creationId xmlns:p14="http://schemas.microsoft.com/office/powerpoint/2010/main" val="16481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65B8F8-9E42-9C4E-90DC-3860318AE0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7"/>
          <a:stretch/>
        </p:blipFill>
        <p:spPr>
          <a:xfrm>
            <a:off x="838201" y="877549"/>
            <a:ext cx="3037511" cy="297599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7DC86-647D-B140-AA8E-8CF7DAF2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14" y="26191"/>
            <a:ext cx="11424649" cy="1325563"/>
          </a:xfrm>
        </p:spPr>
        <p:txBody>
          <a:bodyPr/>
          <a:lstStyle/>
          <a:p>
            <a:r>
              <a:rPr lang="ru-RU" sz="3200" b="1" dirty="0"/>
              <a:t>КОГДА ПОЛЕЗНО </a:t>
            </a:r>
            <a:r>
              <a:rPr lang="ru-RU" dirty="0" smtClean="0"/>
              <a:t>ИЗМЕРЯТЬ ГЛЮКОЗУ ПО НМГ</a:t>
            </a:r>
            <a:r>
              <a:rPr lang="ru-RU" sz="3200" b="1" dirty="0" smtClean="0"/>
              <a:t>?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15D1015-2331-F743-8D8B-EA7A8B098E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1717" y="4038894"/>
            <a:ext cx="6658813" cy="2467975"/>
          </a:xfrm>
          <a:ln w="19050">
            <a:solidFill>
              <a:srgbClr val="94814E"/>
            </a:solidFill>
          </a:ln>
        </p:spPr>
        <p:txBody>
          <a:bodyPr>
            <a:normAutofit/>
          </a:bodyPr>
          <a:lstStyle/>
          <a:p>
            <a:pPr marL="360000" indent="-285750">
              <a:buFont typeface="Arial" panose="020B0604020202020204" pitchFamily="34" charset="0"/>
              <a:buChar char="•"/>
            </a:pPr>
            <a:r>
              <a:rPr lang="ru-RU" sz="1600" spc="-7" dirty="0">
                <a:cs typeface="Arial"/>
              </a:rPr>
              <a:t>После утреннего </a:t>
            </a:r>
            <a:r>
              <a:rPr lang="ru-RU" sz="1600" b="1" spc="-14" dirty="0">
                <a:cs typeface="Arial"/>
              </a:rPr>
              <a:t>пробуждения</a:t>
            </a:r>
            <a:endParaRPr lang="en-CA" sz="1600" dirty="0"/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ru-RU" sz="1600" spc="-14" dirty="0">
                <a:cs typeface="Arial"/>
              </a:rPr>
              <a:t>Перед каждым </a:t>
            </a:r>
            <a:r>
              <a:rPr lang="ru-RU" sz="1600" b="1" spc="-14" dirty="0">
                <a:cs typeface="Arial"/>
              </a:rPr>
              <a:t>приемом пищи</a:t>
            </a: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ru-RU" sz="1600" spc="-14" dirty="0">
                <a:cs typeface="Arial"/>
              </a:rPr>
              <a:t>Перед </a:t>
            </a:r>
            <a:r>
              <a:rPr lang="ru-RU" sz="1600" b="1" spc="-14" dirty="0">
                <a:cs typeface="Arial"/>
              </a:rPr>
              <a:t>сном</a:t>
            </a: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ru-RU" sz="1600" spc="-14" dirty="0">
                <a:cs typeface="Arial"/>
              </a:rPr>
              <a:t>Когда </a:t>
            </a:r>
            <a:r>
              <a:rPr lang="ru-RU" sz="1600" b="1" spc="-14" dirty="0">
                <a:cs typeface="Arial"/>
              </a:rPr>
              <a:t>нет уверенности в содержании углеводов в еде </a:t>
            </a:r>
            <a:r>
              <a:rPr lang="ru-RU" sz="1600" spc="-14" dirty="0">
                <a:cs typeface="Arial"/>
              </a:rPr>
              <a:t>(например, экзотические фрукты) или </a:t>
            </a:r>
            <a:r>
              <a:rPr lang="ru-RU" sz="1600" b="1" spc="-14" dirty="0">
                <a:cs typeface="Arial"/>
              </a:rPr>
              <a:t>гликемическом индексе </a:t>
            </a:r>
            <a:r>
              <a:rPr lang="ru-RU" sz="1600" spc="-14" dirty="0">
                <a:cs typeface="Arial"/>
              </a:rPr>
              <a:t>(например, продукты, богатые жирами) еды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A1BFD11-DCF0-2D4B-9F9D-E574BB3BAA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978651"/>
            <a:ext cx="5570998" cy="2338713"/>
          </a:xfrm>
          <a:ln w="19050">
            <a:solidFill>
              <a:srgbClr val="94814E"/>
            </a:solidFill>
          </a:ln>
        </p:spPr>
        <p:txBody>
          <a:bodyPr>
            <a:noAutofit/>
          </a:bodyPr>
          <a:lstStyle/>
          <a:p>
            <a:pPr marL="360000" indent="-285750">
              <a:buFont typeface="Arial" panose="020B0604020202020204" pitchFamily="34" charset="0"/>
              <a:buChar char="•"/>
              <a:tabLst>
                <a:tab pos="196446" algn="l"/>
              </a:tabLst>
            </a:pPr>
            <a:r>
              <a:rPr lang="ru-RU" sz="1600" b="1" spc="-21" dirty="0">
                <a:cs typeface="Arial"/>
              </a:rPr>
              <a:t>В </a:t>
            </a:r>
            <a:r>
              <a:rPr lang="ru-RU" sz="1600" b="1" spc="-7" dirty="0">
                <a:cs typeface="Arial"/>
              </a:rPr>
              <a:t>ситуациях повышенного риска </a:t>
            </a:r>
            <a:r>
              <a:rPr lang="en-US" sz="1600" b="1" spc="-7" dirty="0">
                <a:cs typeface="Arial"/>
              </a:rPr>
              <a:t/>
            </a:r>
            <a:br>
              <a:rPr lang="en-US" sz="1600" b="1" spc="-7" dirty="0">
                <a:cs typeface="Arial"/>
              </a:rPr>
            </a:br>
            <a:r>
              <a:rPr lang="ru-RU" sz="1600" spc="-7" dirty="0">
                <a:cs typeface="Arial"/>
              </a:rPr>
              <a:t>высокого или </a:t>
            </a:r>
            <a:r>
              <a:rPr lang="ru-RU" sz="1600" spc="-7" dirty="0"/>
              <a:t>низкого уровня глюкозы </a:t>
            </a:r>
            <a:r>
              <a:rPr lang="en-US" sz="1600" spc="-7" dirty="0"/>
              <a:t/>
            </a:r>
            <a:br>
              <a:rPr lang="en-US" sz="1600" spc="-7" dirty="0"/>
            </a:br>
            <a:r>
              <a:rPr lang="ru-RU" sz="1600" spc="-7" dirty="0"/>
              <a:t>(например, во время </a:t>
            </a:r>
            <a:r>
              <a:rPr lang="ru-RU" sz="1600" dirty="0">
                <a:effectLst/>
              </a:rPr>
              <a:t>стресса или болезни</a:t>
            </a:r>
            <a:r>
              <a:rPr lang="ru-RU" sz="1600" spc="-7" dirty="0"/>
              <a:t>)</a:t>
            </a:r>
          </a:p>
          <a:p>
            <a:pPr marL="360000" indent="-285750">
              <a:buFont typeface="Arial" panose="020B0604020202020204" pitchFamily="34" charset="0"/>
              <a:buChar char="•"/>
              <a:tabLst>
                <a:tab pos="196446" algn="l"/>
              </a:tabLst>
            </a:pPr>
            <a:r>
              <a:rPr lang="ru-RU" sz="1600" b="1" spc="-14" dirty="0">
                <a:cs typeface="Arial"/>
              </a:rPr>
              <a:t>До, во время и после физической </a:t>
            </a:r>
            <a:r>
              <a:rPr lang="en-US" sz="1600" b="1" spc="-14" dirty="0">
                <a:cs typeface="Arial"/>
              </a:rPr>
              <a:t/>
            </a:r>
            <a:br>
              <a:rPr lang="en-US" sz="1600" b="1" spc="-14" dirty="0">
                <a:cs typeface="Arial"/>
              </a:rPr>
            </a:br>
            <a:r>
              <a:rPr lang="ru-RU" sz="1600" b="1" spc="-14" dirty="0">
                <a:cs typeface="Arial"/>
              </a:rPr>
              <a:t>активности</a:t>
            </a:r>
          </a:p>
          <a:p>
            <a:pPr marL="360000" indent="-285750">
              <a:buFont typeface="Arial" panose="020B0604020202020204" pitchFamily="34" charset="0"/>
              <a:buChar char="•"/>
              <a:tabLst>
                <a:tab pos="196446" algn="l"/>
              </a:tabLst>
            </a:pPr>
            <a:r>
              <a:rPr lang="ru-RU" sz="1600" b="1" spc="-14" dirty="0">
                <a:cs typeface="Arial"/>
              </a:rPr>
              <a:t>С вертикально</a:t>
            </a:r>
            <a:r>
              <a:rPr lang="ru-RU" sz="1600" spc="-14" dirty="0">
                <a:cs typeface="Arial"/>
              </a:rPr>
              <a:t> направленными вверх </a:t>
            </a:r>
            <a:r>
              <a:rPr lang="en-US" sz="1600" spc="-14" dirty="0">
                <a:cs typeface="Arial"/>
              </a:rPr>
              <a:t/>
            </a:r>
            <a:br>
              <a:rPr lang="en-US" sz="1600" spc="-14" dirty="0">
                <a:cs typeface="Arial"/>
              </a:rPr>
            </a:br>
            <a:r>
              <a:rPr lang="ru-RU" sz="1600" spc="-14" dirty="0">
                <a:cs typeface="Arial"/>
              </a:rPr>
              <a:t>или вниз </a:t>
            </a:r>
            <a:r>
              <a:rPr lang="ru-RU" sz="1600" b="1" spc="-14" dirty="0">
                <a:cs typeface="Arial"/>
              </a:rPr>
              <a:t>стрелками тенденции</a:t>
            </a:r>
            <a:endParaRPr lang="en-US" sz="1600" spc="-7" dirty="0">
              <a:cs typeface="Arial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BF3CAD1-BF8E-A145-9C63-094DCD26A2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469" y="3429000"/>
            <a:ext cx="3839529" cy="3344537"/>
          </a:xfrm>
        </p:spPr>
      </p:pic>
    </p:spTree>
    <p:extLst>
      <p:ext uri="{BB962C8B-B14F-4D97-AF65-F5344CB8AC3E}">
        <p14:creationId xmlns:p14="http://schemas.microsoft.com/office/powerpoint/2010/main" val="118883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485AA1-7857-4234-93C4-356C916274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94952" y="400440"/>
          <a:ext cx="7868294" cy="592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788">
                  <a:extLst>
                    <a:ext uri="{9D8B030D-6E8A-4147-A177-3AD203B41FA5}">
                      <a16:colId xmlns:a16="http://schemas.microsoft.com/office/drawing/2014/main" val="1951426345"/>
                    </a:ext>
                  </a:extLst>
                </a:gridCol>
                <a:gridCol w="3102256">
                  <a:extLst>
                    <a:ext uri="{9D8B030D-6E8A-4147-A177-3AD203B41FA5}">
                      <a16:colId xmlns:a16="http://schemas.microsoft.com/office/drawing/2014/main" val="1621793065"/>
                    </a:ext>
                  </a:extLst>
                </a:gridCol>
                <a:gridCol w="3154250">
                  <a:extLst>
                    <a:ext uri="{9D8B030D-6E8A-4147-A177-3AD203B41FA5}">
                      <a16:colId xmlns:a16="http://schemas.microsoft.com/office/drawing/2014/main" val="58475224"/>
                    </a:ext>
                  </a:extLst>
                </a:gridCol>
              </a:tblGrid>
              <a:tr h="877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Текущее показание</a:t>
                      </a:r>
                    </a:p>
                  </a:txBody>
                  <a:tcPr marL="63206" marR="63206" marT="0" marB="0">
                    <a:solidFill>
                      <a:srgbClr val="A611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 чем говорит </a:t>
                      </a:r>
                      <a:b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стрелка тенденции</a:t>
                      </a:r>
                    </a:p>
                  </a:txBody>
                  <a:tcPr marL="63206" marR="63206" marT="0" marB="0">
                    <a:solidFill>
                      <a:srgbClr val="A611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Потенциальное показание </a:t>
                      </a:r>
                      <a:b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через 10 минут</a:t>
                      </a:r>
                    </a:p>
                  </a:txBody>
                  <a:tcPr marL="63206" marR="63206" marT="0" marB="0">
                    <a:solidFill>
                      <a:srgbClr val="A611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06158"/>
                  </a:ext>
                </a:extLst>
              </a:tr>
              <a:tr h="877189">
                <a:tc>
                  <a:txBody>
                    <a:bodyPr/>
                    <a:lstStyle/>
                    <a:p>
                      <a:pPr marL="0" marR="0" lvl="0" indent="0" algn="ctr" defTabSz="914332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ммоль/л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b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206" marR="63206" marT="0" marB="0">
                    <a:solidFill>
                      <a:srgbClr val="ACD1E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Уровень глюкозы быстро повышается</a:t>
                      </a:r>
                      <a:b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(более чем </a:t>
                      </a:r>
                      <a:r>
                        <a:rPr lang="en-US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0,1 </a:t>
                      </a:r>
                      <a:r>
                        <a:rPr lang="ru-RU" sz="13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 в минуту)</a:t>
                      </a:r>
                    </a:p>
                  </a:txBody>
                  <a:tcPr marL="63206" marR="63206" marT="0" marB="0">
                    <a:solidFill>
                      <a:srgbClr val="ACD1E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&gt;</a:t>
                      </a: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6,0 </a:t>
                      </a:r>
                      <a:r>
                        <a:rPr lang="ru-RU" sz="13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</a:t>
                      </a:r>
                    </a:p>
                  </a:txBody>
                  <a:tcPr marL="63206" marR="63206" marT="0" marB="0">
                    <a:solidFill>
                      <a:srgbClr val="ACD1E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56406"/>
                  </a:ext>
                </a:extLst>
              </a:tr>
              <a:tr h="877189">
                <a:tc>
                  <a:txBody>
                    <a:bodyPr/>
                    <a:lstStyle/>
                    <a:p>
                      <a:pPr marL="0" marR="0" lvl="0" indent="0" algn="ctr" defTabSz="914332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ммоль/л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↗︎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3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3206" marR="63206" marT="0" marB="0">
                    <a:solidFill>
                      <a:srgbClr val="ACD1E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Уровень глюкозы повышается</a:t>
                      </a:r>
                      <a:b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(от 0,06 </a:t>
                      </a:r>
                      <a:r>
                        <a:rPr lang="ru-RU" sz="13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 </a:t>
                      </a:r>
                      <a:r>
                        <a:rPr lang="en-US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 0,1 </a:t>
                      </a:r>
                      <a:r>
                        <a:rPr lang="ru-RU" sz="13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 в минуту)</a:t>
                      </a:r>
                    </a:p>
                  </a:txBody>
                  <a:tcPr marL="63206" marR="63206" marT="0" marB="0">
                    <a:solidFill>
                      <a:srgbClr val="ACD1E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 – 6,0ммоль/л</a:t>
                      </a:r>
                    </a:p>
                  </a:txBody>
                  <a:tcPr marL="63206" marR="63206" marT="0" marB="0">
                    <a:solidFill>
                      <a:srgbClr val="ACD1E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895701"/>
                  </a:ext>
                </a:extLst>
              </a:tr>
              <a:tr h="877189">
                <a:tc>
                  <a:txBody>
                    <a:bodyPr/>
                    <a:lstStyle/>
                    <a:p>
                      <a:pPr marL="0" marR="0" lvl="0" indent="0" algn="ctr" defTabSz="914332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ммоль/л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 marL="63206" marR="63206" marT="0" marB="0">
                    <a:solidFill>
                      <a:srgbClr val="ACD1E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Уровень глюкозы изменяется медленно</a:t>
                      </a:r>
                      <a:b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(менее чем </a:t>
                      </a:r>
                      <a:r>
                        <a:rPr lang="en-US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0,06 </a:t>
                      </a:r>
                      <a:r>
                        <a:rPr lang="ru-RU" sz="13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 в минуту)</a:t>
                      </a:r>
                    </a:p>
                  </a:txBody>
                  <a:tcPr marL="63206" marR="63206" marT="0" marB="0">
                    <a:solidFill>
                      <a:srgbClr val="ACD1E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4,4 - 5,6 </a:t>
                      </a:r>
                      <a:r>
                        <a:rPr lang="ru-RU" sz="13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</a:t>
                      </a:r>
                    </a:p>
                  </a:txBody>
                  <a:tcPr marL="63206" marR="63206" marT="0" marB="0">
                    <a:solidFill>
                      <a:srgbClr val="ACD1E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259072"/>
                  </a:ext>
                </a:extLst>
              </a:tr>
              <a:tr h="877189">
                <a:tc>
                  <a:txBody>
                    <a:bodyPr/>
                    <a:lstStyle/>
                    <a:p>
                      <a:pPr marL="0" marR="0" lvl="0" indent="0" algn="ctr" defTabSz="914332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ммоль/л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↘</a:t>
                      </a:r>
                      <a:b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(↓)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206" marR="63206" marT="0" marB="0">
                    <a:solidFill>
                      <a:srgbClr val="ACD1E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Уровень глюкозы снижается</a:t>
                      </a:r>
                      <a:b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(от 0,06 </a:t>
                      </a:r>
                      <a:r>
                        <a:rPr lang="ru-RU" sz="13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 до 0,1 </a:t>
                      </a:r>
                      <a:r>
                        <a:rPr lang="ru-RU" sz="13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 в минуту)</a:t>
                      </a:r>
                    </a:p>
                  </a:txBody>
                  <a:tcPr marL="63206" marR="63206" marT="0" marB="0">
                    <a:solidFill>
                      <a:srgbClr val="ACD1E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 – 4,0 </a:t>
                      </a:r>
                      <a:r>
                        <a:rPr lang="ru-RU" sz="13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</a:t>
                      </a:r>
                    </a:p>
                  </a:txBody>
                  <a:tcPr marL="63206" marR="63206" marT="0" marB="0">
                    <a:solidFill>
                      <a:srgbClr val="ACD1E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037301"/>
                  </a:ext>
                </a:extLst>
              </a:tr>
              <a:tr h="877189">
                <a:tc>
                  <a:txBody>
                    <a:bodyPr/>
                    <a:lstStyle/>
                    <a:p>
                      <a:pPr marL="0" marR="0" lvl="0" indent="0" algn="ctr" defTabSz="914332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ммоль/л 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b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(↓↓)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206" marR="63206" marT="0" marB="0">
                    <a:solidFill>
                      <a:srgbClr val="ACD1E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Уровень глюкозы быстро снижается</a:t>
                      </a:r>
                      <a:r>
                        <a:rPr lang="en-US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(более чем </a:t>
                      </a:r>
                      <a:r>
                        <a:rPr lang="en-US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0,1 </a:t>
                      </a:r>
                      <a:r>
                        <a:rPr lang="ru-RU" sz="13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 в минуту)</a:t>
                      </a:r>
                    </a:p>
                  </a:txBody>
                  <a:tcPr marL="63206" marR="63206" marT="0" marB="0">
                    <a:solidFill>
                      <a:srgbClr val="ACD1E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</a:t>
                      </a:r>
                      <a:r>
                        <a:rPr lang="ru-RU" sz="1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4,0 ммоль/л</a:t>
                      </a:r>
                    </a:p>
                  </a:txBody>
                  <a:tcPr marL="63206" marR="63206" marT="0" marB="0">
                    <a:solidFill>
                      <a:srgbClr val="ACD1E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939469"/>
                  </a:ext>
                </a:extLst>
              </a:tr>
            </a:tbl>
          </a:graphicData>
        </a:graphic>
      </p:graphicFrame>
      <p:sp>
        <p:nvSpPr>
          <p:cNvPr id="8" name="Текст 7">
            <a:extLst>
              <a:ext uri="{FF2B5EF4-FFF2-40B4-BE49-F238E27FC236}">
                <a16:creationId xmlns:a16="http://schemas.microsoft.com/office/drawing/2014/main" id="{0EB13310-CA5B-404E-AD0C-6671E5446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9777" y="906959"/>
            <a:ext cx="3595175" cy="479302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СТРЕЛКА </a:t>
            </a:r>
            <a:r>
              <a:rPr lang="en-US" b="1" dirty="0" smtClean="0"/>
              <a:t>ТЕНДЕНЦИИ</a:t>
            </a:r>
            <a:r>
              <a:rPr lang="ru-RU" b="1" dirty="0" smtClean="0"/>
              <a:t> -</a:t>
            </a:r>
          </a:p>
          <a:p>
            <a:pPr marL="0" indent="0">
              <a:buNone/>
            </a:pPr>
            <a:r>
              <a:rPr lang="en-US" dirty="0" smtClean="0"/>
              <a:t>ПОКАЗ</a:t>
            </a:r>
            <a:r>
              <a:rPr lang="ru-RU" dirty="0" smtClean="0"/>
              <a:t>АТЕЛЬ </a:t>
            </a:r>
            <a:r>
              <a:rPr lang="en-US" dirty="0" smtClean="0"/>
              <a:t>НАПРАВЛЕНИ</a:t>
            </a:r>
            <a:r>
              <a:rPr lang="ru-RU" dirty="0" smtClean="0"/>
              <a:t>Я</a:t>
            </a:r>
            <a:r>
              <a:rPr lang="en-US" dirty="0" smtClean="0"/>
              <a:t> </a:t>
            </a:r>
            <a:r>
              <a:rPr lang="en-US" dirty="0"/>
              <a:t>И </a:t>
            </a:r>
            <a:r>
              <a:rPr lang="en-US" dirty="0" smtClean="0"/>
              <a:t>СКОРОСТ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/>
              <a:t>ИЗМЕН</a:t>
            </a:r>
            <a:r>
              <a:rPr lang="ru-RU" dirty="0"/>
              <a:t>ЕНИЯ</a:t>
            </a:r>
            <a:r>
              <a:rPr lang="en-US" dirty="0"/>
              <a:t> УРОВН</a:t>
            </a:r>
            <a:r>
              <a:rPr lang="ru-RU" dirty="0"/>
              <a:t>Я</a:t>
            </a:r>
            <a:r>
              <a:rPr lang="en-US" dirty="0"/>
              <a:t> ГЛЮКОЗЫ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22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75A2263-104B-4AEB-84B5-2FD3EBDEB376}"/>
              </a:ext>
            </a:extLst>
          </p:cNvPr>
          <p:cNvSpPr txBox="1"/>
          <p:nvPr/>
        </p:nvSpPr>
        <p:spPr>
          <a:xfrm>
            <a:off x="554915" y="1418007"/>
            <a:ext cx="6444205" cy="738664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Сигнал тревоги о низком </a:t>
            </a:r>
            <a:r>
              <a:rPr lang="ru-RU" sz="2100" b="1" kern="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sz="2100" b="1" kern="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или высоком уровне глюкозы 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68047-7D86-4791-B38C-22C145F51290}"/>
              </a:ext>
            </a:extLst>
          </p:cNvPr>
          <p:cNvSpPr txBox="1"/>
          <p:nvPr/>
        </p:nvSpPr>
        <p:spPr>
          <a:xfrm>
            <a:off x="453125" y="2244629"/>
            <a:ext cx="6021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срабатывают, когда уровень глюкозы пересекает установленный порог 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AFD1F3-EEC6-451E-9E81-490B80C64CF5}"/>
              </a:ext>
            </a:extLst>
          </p:cNvPr>
          <p:cNvSpPr txBox="1"/>
          <p:nvPr/>
        </p:nvSpPr>
        <p:spPr>
          <a:xfrm>
            <a:off x="453125" y="5802901"/>
            <a:ext cx="64442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срабатывает при быстром росте или снижении уровня глюкозы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7D8A0-CCBC-8D4E-8405-3B4C7882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СИГНАЛОВ ТРЕВОГИ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5675A6E2-06A5-3549-B658-0B6CD0B8FA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15" b="-8325"/>
          <a:stretch/>
        </p:blipFill>
        <p:spPr>
          <a:xfrm>
            <a:off x="8018980" y="975079"/>
            <a:ext cx="3618104" cy="39548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F07DEE-F8DF-8840-8EA5-728065C59BA2}"/>
              </a:ext>
            </a:extLst>
          </p:cNvPr>
          <p:cNvSpPr txBox="1"/>
          <p:nvPr/>
        </p:nvSpPr>
        <p:spPr>
          <a:xfrm>
            <a:off x="554916" y="3117835"/>
            <a:ext cx="6444206" cy="738664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100" b="1" kern="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Сигнал тревоги до начала </a:t>
            </a:r>
            <a:br>
              <a:rPr lang="ru-RU" sz="2100" b="1" kern="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2100" b="1" kern="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низкого или высокого уровня глюкозы </a:t>
            </a:r>
            <a:endParaRPr lang="en-US" sz="2100" b="1" kern="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D99C86-904C-734F-85C0-60118896D346}"/>
              </a:ext>
            </a:extLst>
          </p:cNvPr>
          <p:cNvSpPr txBox="1"/>
          <p:nvPr/>
        </p:nvSpPr>
        <p:spPr>
          <a:xfrm>
            <a:off x="168030" y="3965812"/>
            <a:ext cx="6961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635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срабатывает,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прогнозируется достижение верхнего или нижнего порога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05C3F6-C196-B749-919A-BE9042DC0B06}"/>
              </a:ext>
            </a:extLst>
          </p:cNvPr>
          <p:cNvSpPr txBox="1"/>
          <p:nvPr/>
        </p:nvSpPr>
        <p:spPr>
          <a:xfrm>
            <a:off x="554915" y="4989919"/>
            <a:ext cx="6444205" cy="738664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Сигнал тревоги о повышении или снижении уровня глюкозы</a:t>
            </a:r>
            <a:r>
              <a:rPr lang="ru-RU" sz="2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100" b="1" kern="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1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74864E-DD24-4E6C-84A2-D70DBCAE1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764" y="3599576"/>
            <a:ext cx="11184471" cy="1232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При ношении датчика можно вести привычный образ жизни: </a:t>
            </a:r>
            <a:r>
              <a:rPr lang="ru-RU" dirty="0"/>
              <a:t>плавать, заниматься спортом, путешествовать. </a:t>
            </a:r>
          </a:p>
        </p:txBody>
      </p:sp>
      <p:pic>
        <p:nvPicPr>
          <p:cNvPr id="9" name="Объект 13">
            <a:extLst>
              <a:ext uri="{FF2B5EF4-FFF2-40B4-BE49-F238E27FC236}">
                <a16:creationId xmlns:a16="http://schemas.microsoft.com/office/drawing/2014/main" id="{B1585828-D918-374E-8923-FFE8B8AD89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8421" y="-313812"/>
            <a:ext cx="7007616" cy="4379759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0D0CFEFC-214B-084E-8755-E29825904DBF}"/>
              </a:ext>
            </a:extLst>
          </p:cNvPr>
          <p:cNvSpPr txBox="1">
            <a:spLocks/>
          </p:cNvSpPr>
          <p:nvPr/>
        </p:nvSpPr>
        <p:spPr>
          <a:xfrm>
            <a:off x="503764" y="4832350"/>
            <a:ext cx="11184471" cy="1232774"/>
          </a:xfrm>
          <a:prstGeom prst="rect">
            <a:avLst/>
          </a:prstGeom>
          <a:ln w="25400">
            <a:solidFill>
              <a:srgbClr val="94814E"/>
            </a:solidFill>
          </a:ln>
        </p:spPr>
        <p:txBody>
          <a:bodyPr vert="horz" lIns="0" tIns="0" rIns="0" bIns="0" rtlCol="0" anchor="ctr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400" b="0" i="0" kern="12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400" b="0" i="0" kern="12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823" indent="-243823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87644" indent="-243823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Montserrat" panose="00000500000000000000" pitchFamily="2" charset="0"/>
              <a:buChar char="–"/>
              <a:defRPr sz="2400" b="0" i="0" kern="12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1466" indent="-243823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ru-RU" sz="2000" b="1" dirty="0"/>
              <a:t>Допускается погружение датчика и сенсора с трансмиттером в воду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>на глубину не более 1 метра и не более, чем на 30 минут. </a:t>
            </a:r>
          </a:p>
        </p:txBody>
      </p:sp>
    </p:spTree>
    <p:extLst>
      <p:ext uri="{BB962C8B-B14F-4D97-AF65-F5344CB8AC3E}">
        <p14:creationId xmlns:p14="http://schemas.microsoft.com/office/powerpoint/2010/main" val="3702616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0D956-2C8D-4D82-83DD-C88392D1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Системы НМГ безопасна для использования во время полета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B9B8-6628-41D2-9676-194120B85F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538" y="1421548"/>
            <a:ext cx="5145764" cy="4793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Перед проверкой на безопасность в аэропорту уведомите сотрудников о наличии данного устройства. </a:t>
            </a:r>
          </a:p>
          <a:p>
            <a:pPr marL="0" indent="0">
              <a:buNone/>
            </a:pPr>
            <a:r>
              <a:rPr lang="ru-RU" dirty="0"/>
              <a:t>Однако, следует избегать сканеров всего тела в аэропортах и запросить другой вариант досмотра.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006A36D-1679-1048-B104-8E550E3108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596" y="1100379"/>
            <a:ext cx="6022615" cy="4998771"/>
          </a:xfrm>
        </p:spPr>
      </p:pic>
      <p:sp>
        <p:nvSpPr>
          <p:cNvPr id="4" name="Текст 7">
            <a:extLst>
              <a:ext uri="{FF2B5EF4-FFF2-40B4-BE49-F238E27FC236}">
                <a16:creationId xmlns:a16="http://schemas.microsoft.com/office/drawing/2014/main" id="{B7D97B5D-3C37-73A2-EB2B-AF9CF842D548}"/>
              </a:ext>
            </a:extLst>
          </p:cNvPr>
          <p:cNvSpPr txBox="1">
            <a:spLocks/>
          </p:cNvSpPr>
          <p:nvPr/>
        </p:nvSpPr>
        <p:spPr>
          <a:xfrm>
            <a:off x="9374480" y="6624329"/>
            <a:ext cx="3049616" cy="233671"/>
          </a:xfrm>
          <a:prstGeom prst="rect">
            <a:avLst/>
          </a:prstGeom>
        </p:spPr>
        <p:txBody>
          <a:bodyPr/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133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133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243823" indent="-243823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487644" indent="-243823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Montserrat" panose="00000500000000000000" pitchFamily="2" charset="0"/>
              <a:buChar char="–"/>
              <a:defRPr sz="2133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731466" indent="-243823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Информация только для медицинских работников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C98C0-E0C7-B0CE-1BAA-14F726524840}"/>
              </a:ext>
            </a:extLst>
          </p:cNvPr>
          <p:cNvSpPr txBox="1">
            <a:spLocks/>
          </p:cNvSpPr>
          <p:nvPr/>
        </p:nvSpPr>
        <p:spPr>
          <a:xfrm>
            <a:off x="9363201" y="63785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F6DA7-B7EB-4387-815D-A7E2F16B1F5C}" type="slidenum">
              <a:rPr lang="en-US" sz="1050" smtClean="0"/>
              <a:pPr/>
              <a:t>14</a:t>
            </a:fld>
            <a:r>
              <a:rPr lang="ru-RU" sz="1050" dirty="0"/>
              <a:t> из 122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1938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77D56E-0CDF-E846-81B5-3B77A0EC25A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8805" y="319377"/>
            <a:ext cx="10993516" cy="1833302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2F426F"/>
                </a:solidFill>
              </a:rPr>
              <a:t>Если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вам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назначен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визит</a:t>
            </a:r>
            <a:r>
              <a:rPr lang="en-US" sz="2400" b="1" dirty="0">
                <a:solidFill>
                  <a:srgbClr val="2F426F"/>
                </a:solidFill>
              </a:rPr>
              <a:t> к </a:t>
            </a:r>
            <a:r>
              <a:rPr lang="en-US" sz="2400" b="1" dirty="0" err="1">
                <a:solidFill>
                  <a:srgbClr val="2F426F"/>
                </a:solidFill>
              </a:rPr>
              <a:t>врачу</a:t>
            </a:r>
            <a:r>
              <a:rPr lang="en-US" sz="2400" b="1" dirty="0">
                <a:solidFill>
                  <a:srgbClr val="2F426F"/>
                </a:solidFill>
              </a:rPr>
              <a:t>, </a:t>
            </a:r>
            <a:r>
              <a:rPr lang="en-US" sz="2400" b="1" dirty="0" err="1">
                <a:solidFill>
                  <a:srgbClr val="2F426F"/>
                </a:solidFill>
              </a:rPr>
              <a:t>во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время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которого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возможно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воздействие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сильного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магнитного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или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электромагнитного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излучения</a:t>
            </a:r>
            <a:r>
              <a:rPr lang="en-US" sz="2400" b="1" dirty="0">
                <a:solidFill>
                  <a:srgbClr val="2F426F"/>
                </a:solidFill>
              </a:rPr>
              <a:t> - </a:t>
            </a:r>
            <a:r>
              <a:rPr lang="en-US" sz="2400" b="1" dirty="0" err="1">
                <a:solidFill>
                  <a:srgbClr val="2F426F"/>
                </a:solidFill>
              </a:rPr>
              <a:t>например</a:t>
            </a:r>
            <a:r>
              <a:rPr lang="en-US" sz="2400" b="1" dirty="0">
                <a:solidFill>
                  <a:srgbClr val="2F426F"/>
                </a:solidFill>
              </a:rPr>
              <a:t>, </a:t>
            </a:r>
            <a:r>
              <a:rPr lang="en-US" sz="2400" b="1" dirty="0" err="1">
                <a:solidFill>
                  <a:srgbClr val="2F426F"/>
                </a:solidFill>
              </a:rPr>
              <a:t>при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рентгенографии</a:t>
            </a:r>
            <a:r>
              <a:rPr lang="en-US" sz="2400" b="1" dirty="0">
                <a:solidFill>
                  <a:srgbClr val="2F426F"/>
                </a:solidFill>
              </a:rPr>
              <a:t>, МРТ (</a:t>
            </a:r>
            <a:r>
              <a:rPr lang="en-US" sz="2400" b="1" dirty="0" err="1">
                <a:solidFill>
                  <a:srgbClr val="2F426F"/>
                </a:solidFill>
              </a:rPr>
              <a:t>магнитно-резонансной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томографии</a:t>
            </a:r>
            <a:r>
              <a:rPr lang="en-US" sz="2400" b="1" dirty="0">
                <a:solidFill>
                  <a:srgbClr val="2F426F"/>
                </a:solidFill>
              </a:rPr>
              <a:t>) </a:t>
            </a:r>
            <a:r>
              <a:rPr lang="en-US" sz="2400" b="1" dirty="0" err="1" smtClean="0">
                <a:solidFill>
                  <a:srgbClr val="2F426F"/>
                </a:solidFill>
              </a:rPr>
              <a:t>или</a:t>
            </a:r>
            <a:r>
              <a:rPr lang="en-US" sz="2400" b="1" dirty="0" smtClean="0">
                <a:solidFill>
                  <a:srgbClr val="2F426F"/>
                </a:solidFill>
              </a:rPr>
              <a:t> </a:t>
            </a:r>
            <a:r>
              <a:rPr lang="en-US" sz="2400" b="1" dirty="0">
                <a:solidFill>
                  <a:srgbClr val="2F426F"/>
                </a:solidFill>
              </a:rPr>
              <a:t>КТ (</a:t>
            </a:r>
            <a:r>
              <a:rPr lang="en-US" sz="2400" b="1" dirty="0" err="1">
                <a:solidFill>
                  <a:srgbClr val="2F426F"/>
                </a:solidFill>
              </a:rPr>
              <a:t>компьютерной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томографии</a:t>
            </a:r>
            <a:r>
              <a:rPr lang="en-US" sz="2400" b="1" dirty="0">
                <a:solidFill>
                  <a:srgbClr val="2F426F"/>
                </a:solidFill>
              </a:rPr>
              <a:t>) - </a:t>
            </a:r>
            <a:r>
              <a:rPr lang="en-US" sz="2400" b="1" dirty="0" err="1">
                <a:solidFill>
                  <a:srgbClr val="2F426F"/>
                </a:solidFill>
              </a:rPr>
              <a:t>снимите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носимый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вами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датчик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перед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визитом</a:t>
            </a:r>
            <a:r>
              <a:rPr lang="en-US" sz="2400" b="1" dirty="0">
                <a:solidFill>
                  <a:srgbClr val="2F426F"/>
                </a:solidFill>
              </a:rPr>
              <a:t> и </a:t>
            </a:r>
            <a:r>
              <a:rPr lang="en-US" sz="2400" b="1" dirty="0" err="1">
                <a:solidFill>
                  <a:srgbClr val="2F426F"/>
                </a:solidFill>
              </a:rPr>
              <a:t>установите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новый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после</a:t>
            </a:r>
            <a:r>
              <a:rPr lang="en-US" sz="2400" b="1" dirty="0">
                <a:solidFill>
                  <a:srgbClr val="2F426F"/>
                </a:solidFill>
              </a:rPr>
              <a:t> </a:t>
            </a:r>
            <a:r>
              <a:rPr lang="en-US" sz="2400" b="1" dirty="0" err="1">
                <a:solidFill>
                  <a:srgbClr val="2F426F"/>
                </a:solidFill>
              </a:rPr>
              <a:t>визита</a:t>
            </a:r>
            <a:r>
              <a:rPr lang="en-US" sz="2400" b="1" dirty="0">
                <a:solidFill>
                  <a:srgbClr val="2F426F"/>
                </a:solidFill>
              </a:rPr>
              <a:t>. </a:t>
            </a:r>
            <a:endParaRPr lang="ru-RU" sz="2400" b="1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FCD8643-7D77-463D-BE25-D764F17DD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905" y="2263515"/>
            <a:ext cx="7341187" cy="4129417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32C7C3D7-D972-E04A-91D3-99040B1D2911}"/>
              </a:ext>
            </a:extLst>
          </p:cNvPr>
          <p:cNvSpPr txBox="1">
            <a:spLocks/>
          </p:cNvSpPr>
          <p:nvPr/>
        </p:nvSpPr>
        <p:spPr>
          <a:xfrm>
            <a:off x="248805" y="3411572"/>
            <a:ext cx="10993516" cy="18333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133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133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243823" indent="-243823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487644" indent="-243823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Montserrat" panose="00000500000000000000" pitchFamily="2" charset="0"/>
              <a:buChar char="–"/>
              <a:defRPr sz="2133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731466" indent="-243823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err="1">
                <a:solidFill>
                  <a:srgbClr val="2F426F"/>
                </a:solidFill>
              </a:rPr>
              <a:t>Влияние</a:t>
            </a:r>
            <a:r>
              <a:rPr lang="en-US" sz="2200" b="1" dirty="0">
                <a:solidFill>
                  <a:srgbClr val="2F426F"/>
                </a:solidFill>
              </a:rPr>
              <a:t> </a:t>
            </a:r>
            <a:r>
              <a:rPr lang="en-US" sz="2200" b="1" dirty="0" err="1">
                <a:solidFill>
                  <a:srgbClr val="2F426F"/>
                </a:solidFill>
              </a:rPr>
              <a:t>процедур</a:t>
            </a:r>
            <a:r>
              <a:rPr lang="en-US" sz="2200" b="1" dirty="0">
                <a:solidFill>
                  <a:srgbClr val="2F426F"/>
                </a:solidFill>
              </a:rPr>
              <a:t> </a:t>
            </a:r>
            <a:r>
              <a:rPr lang="en-US" sz="2200" b="1" dirty="0" err="1">
                <a:solidFill>
                  <a:srgbClr val="2F426F"/>
                </a:solidFill>
              </a:rPr>
              <a:t>такого</a:t>
            </a:r>
            <a:r>
              <a:rPr lang="en-US" sz="2200" b="1" dirty="0">
                <a:solidFill>
                  <a:srgbClr val="2F426F"/>
                </a:solidFill>
              </a:rPr>
              <a:t> </a:t>
            </a:r>
            <a:r>
              <a:rPr lang="en-US" sz="2200" b="1" dirty="0" err="1">
                <a:solidFill>
                  <a:srgbClr val="2F426F"/>
                </a:solidFill>
              </a:rPr>
              <a:t>рода</a:t>
            </a:r>
            <a:r>
              <a:rPr lang="en-US" sz="2200" b="1" dirty="0">
                <a:solidFill>
                  <a:srgbClr val="2F426F"/>
                </a:solidFill>
              </a:rPr>
              <a:t> </a:t>
            </a:r>
            <a:br>
              <a:rPr lang="en-US" sz="2200" b="1" dirty="0">
                <a:solidFill>
                  <a:srgbClr val="2F426F"/>
                </a:solidFill>
              </a:rPr>
            </a:br>
            <a:r>
              <a:rPr lang="en-US" sz="2200" b="1" dirty="0" err="1">
                <a:solidFill>
                  <a:srgbClr val="2F426F"/>
                </a:solidFill>
              </a:rPr>
              <a:t>на</a:t>
            </a:r>
            <a:r>
              <a:rPr lang="en-US" sz="2200" b="1" dirty="0">
                <a:solidFill>
                  <a:srgbClr val="2F426F"/>
                </a:solidFill>
              </a:rPr>
              <a:t> </a:t>
            </a:r>
            <a:r>
              <a:rPr lang="en-US" sz="2200" b="1" dirty="0" err="1">
                <a:solidFill>
                  <a:srgbClr val="2F426F"/>
                </a:solidFill>
              </a:rPr>
              <a:t>рабочие</a:t>
            </a:r>
            <a:r>
              <a:rPr lang="en-US" sz="2200" b="1" dirty="0">
                <a:solidFill>
                  <a:srgbClr val="2F426F"/>
                </a:solidFill>
              </a:rPr>
              <a:t> </a:t>
            </a:r>
            <a:r>
              <a:rPr lang="en-US" sz="2200" b="1" dirty="0" err="1">
                <a:solidFill>
                  <a:srgbClr val="2F426F"/>
                </a:solidFill>
              </a:rPr>
              <a:t>характеристики</a:t>
            </a:r>
            <a:r>
              <a:rPr lang="en-US" sz="2200" b="1" dirty="0">
                <a:solidFill>
                  <a:srgbClr val="2F426F"/>
                </a:solidFill>
              </a:rPr>
              <a:t> </a:t>
            </a:r>
            <a:br>
              <a:rPr lang="en-US" sz="2200" b="1" dirty="0">
                <a:solidFill>
                  <a:srgbClr val="2F426F"/>
                </a:solidFill>
              </a:rPr>
            </a:br>
            <a:r>
              <a:rPr lang="ru-RU" sz="2200" b="1" dirty="0" smtClean="0">
                <a:solidFill>
                  <a:srgbClr val="2F426F"/>
                </a:solidFill>
              </a:rPr>
              <a:t>НМГ</a:t>
            </a:r>
            <a:r>
              <a:rPr lang="en-US" sz="2200" b="1" dirty="0" smtClean="0">
                <a:solidFill>
                  <a:srgbClr val="2F426F"/>
                </a:solidFill>
              </a:rPr>
              <a:t> </a:t>
            </a:r>
            <a:r>
              <a:rPr lang="en-US" sz="2200" b="1" dirty="0" err="1">
                <a:solidFill>
                  <a:srgbClr val="2F426F"/>
                </a:solidFill>
              </a:rPr>
              <a:t>не</a:t>
            </a:r>
            <a:r>
              <a:rPr lang="en-US" sz="2200" b="1" dirty="0">
                <a:solidFill>
                  <a:srgbClr val="2F426F"/>
                </a:solidFill>
              </a:rPr>
              <a:t> </a:t>
            </a:r>
            <a:r>
              <a:rPr lang="en-US" sz="2200" b="1" dirty="0" err="1">
                <a:solidFill>
                  <a:srgbClr val="2F426F"/>
                </a:solidFill>
              </a:rPr>
              <a:t>исследовано</a:t>
            </a:r>
            <a:r>
              <a:rPr lang="en-US" sz="2200" b="1" dirty="0">
                <a:solidFill>
                  <a:srgbClr val="2F426F"/>
                </a:solidFill>
              </a:rPr>
              <a:t>.</a:t>
            </a:r>
            <a:endParaRPr lang="ru-RU" sz="2200" b="1" dirty="0">
              <a:solidFill>
                <a:srgbClr val="2F4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3D3865-3248-7645-B7EF-456B712327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4" t="-4508" b="-15109"/>
          <a:stretch/>
        </p:blipFill>
        <p:spPr>
          <a:xfrm>
            <a:off x="5851107" y="462712"/>
            <a:ext cx="5406105" cy="3812006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1F440A6B-56A0-D04E-8C70-D88AECA533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548843"/>
            <a:ext cx="3929062" cy="3303211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2F426F"/>
                </a:solidFill>
                <a:effectLst/>
                <a:latin typeface="Verdana" panose="020B0604030504040204" pitchFamily="34" charset="0"/>
              </a:rPr>
              <a:t>МЕЖКЛЕТОЧНАЯ </a:t>
            </a:r>
            <a:br>
              <a:rPr lang="ru-RU" b="1" dirty="0">
                <a:solidFill>
                  <a:srgbClr val="2F426F"/>
                </a:solidFill>
                <a:effectLst/>
                <a:latin typeface="Verdana" panose="020B0604030504040204" pitchFamily="34" charset="0"/>
              </a:rPr>
            </a:br>
            <a:r>
              <a:rPr lang="ru-RU" b="1" dirty="0">
                <a:solidFill>
                  <a:srgbClr val="2F426F"/>
                </a:solidFill>
                <a:effectLst/>
                <a:latin typeface="Verdana" panose="020B0604030504040204" pitchFamily="34" charset="0"/>
              </a:rPr>
              <a:t>ЖИДКОСТЬ</a:t>
            </a:r>
            <a:r>
              <a:rPr lang="ru-RU" sz="3200" dirty="0">
                <a:solidFill>
                  <a:srgbClr val="000084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3200" dirty="0">
                <a:solidFill>
                  <a:srgbClr val="000084"/>
                </a:solidFill>
                <a:effectLst/>
                <a:latin typeface="Verdana" panose="020B0604030504040204" pitchFamily="34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это тонкий слой жидкости, </a:t>
            </a:r>
            <a:br>
              <a:rPr lang="ru-RU" sz="1600" b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окружающий клетки под кожей</a:t>
            </a:r>
            <a:endParaRPr lang="en-US" sz="1600" b="0" dirty="0"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  <a:p>
            <a:pPr algn="r"/>
            <a:r>
              <a:rPr lang="ru-RU" b="1" dirty="0">
                <a:solidFill>
                  <a:srgbClr val="2F426F"/>
                </a:solidFill>
                <a:effectLst/>
                <a:latin typeface="Verdana" panose="020B0604030504040204" pitchFamily="34" charset="0"/>
              </a:rPr>
              <a:t>КРОВЬ</a:t>
            </a:r>
            <a:endParaRPr lang="en-US" b="1" dirty="0">
              <a:solidFill>
                <a:srgbClr val="2F426F"/>
              </a:solidFill>
              <a:effectLst/>
              <a:latin typeface="Verdana" panose="020B0604030504040204" pitchFamily="34" charset="0"/>
            </a:endParaRPr>
          </a:p>
          <a:p>
            <a:pPr algn="r"/>
            <a:r>
              <a:rPr lang="ru-RU" b="1" dirty="0">
                <a:solidFill>
                  <a:srgbClr val="2F426F"/>
                </a:solidFill>
                <a:effectLst/>
                <a:latin typeface="Verdana" panose="020B0604030504040204" pitchFamily="34" charset="0"/>
              </a:rPr>
              <a:t>ГЛЮКОЗА</a:t>
            </a:r>
            <a:r>
              <a:rPr lang="ru-RU" sz="3200" dirty="0">
                <a:solidFill>
                  <a:srgbClr val="2F426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3200" dirty="0">
                <a:solidFill>
                  <a:srgbClr val="000084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3200" dirty="0">
                <a:solidFill>
                  <a:srgbClr val="000084"/>
                </a:solidFill>
                <a:effectLst/>
                <a:latin typeface="Verdana" panose="020B0604030504040204" pitchFamily="34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сначала попадает в кровь, </a:t>
            </a:r>
            <a:r>
              <a:rPr lang="en-US" sz="1600" b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en-US" sz="1600" b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затем в межклеточную жидкость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B53B860-8C30-D44E-80D5-2614D4A668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8" y="4232830"/>
            <a:ext cx="11315700" cy="1630524"/>
          </a:xfrm>
        </p:spPr>
        <p:txBody>
          <a:bodyPr/>
          <a:lstStyle/>
          <a:p>
            <a:r>
              <a:rPr lang="ru-RU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 глюкозы в </a:t>
            </a:r>
            <a:r>
              <a:rPr lang="ru-RU" sz="240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межклеточной жидкости </a:t>
            </a:r>
            <a:r>
              <a:rPr lang="ru-RU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является надежным показателем уровня глюкозы в крови,</a:t>
            </a:r>
            <a:r>
              <a:rPr lang="en-US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 как глюкоза </a:t>
            </a:r>
            <a:r>
              <a:rPr lang="ru-RU" sz="240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свободно распространяется </a:t>
            </a:r>
            <a:r>
              <a:rPr lang="ru-RU" sz="2400" b="0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капилляров в межклеточное </a:t>
            </a:r>
            <a:r>
              <a:rPr lang="ru-RU" sz="2400" b="0" dirty="0" smtClean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пространство</a:t>
            </a:r>
            <a:endParaRPr lang="en-US" sz="2400" b="0" baseline="30000" dirty="0">
              <a:solidFill>
                <a:srgbClr val="2F426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CFC3C50-7F40-2644-B1FE-F75F456663D9}"/>
              </a:ext>
            </a:extLst>
          </p:cNvPr>
          <p:cNvSpPr/>
          <p:nvPr/>
        </p:nvSpPr>
        <p:spPr>
          <a:xfrm>
            <a:off x="4214731" y="1215314"/>
            <a:ext cx="403761" cy="415636"/>
          </a:xfrm>
          <a:prstGeom prst="roundRect">
            <a:avLst/>
          </a:prstGeom>
          <a:solidFill>
            <a:srgbClr val="AC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BC0E3"/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2E30EC4-AEC1-7B43-9DB9-8728C2D0C2B7}"/>
              </a:ext>
            </a:extLst>
          </p:cNvPr>
          <p:cNvSpPr/>
          <p:nvPr/>
        </p:nvSpPr>
        <p:spPr>
          <a:xfrm>
            <a:off x="4213858" y="2133175"/>
            <a:ext cx="403761" cy="415636"/>
          </a:xfrm>
          <a:prstGeom prst="roundRect">
            <a:avLst/>
          </a:prstGeom>
          <a:solidFill>
            <a:srgbClr val="8E2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E2404"/>
              </a:solidFill>
            </a:endParaRPr>
          </a:p>
        </p:txBody>
      </p:sp>
      <p:cxnSp>
        <p:nvCxnSpPr>
          <p:cNvPr id="13" name="Соединительная линия уступом 12">
            <a:extLst>
              <a:ext uri="{FF2B5EF4-FFF2-40B4-BE49-F238E27FC236}">
                <a16:creationId xmlns:a16="http://schemas.microsoft.com/office/drawing/2014/main" id="{1A67D636-37E4-1742-87E5-2176F2DFE27A}"/>
              </a:ext>
            </a:extLst>
          </p:cNvPr>
          <p:cNvCxnSpPr>
            <a:stCxn id="11" idx="3"/>
          </p:cNvCxnSpPr>
          <p:nvPr/>
        </p:nvCxnSpPr>
        <p:spPr>
          <a:xfrm>
            <a:off x="4618492" y="1423132"/>
            <a:ext cx="1619003" cy="878400"/>
          </a:xfrm>
          <a:prstGeom prst="bentConnector3">
            <a:avLst/>
          </a:prstGeom>
          <a:ln w="25400">
            <a:solidFill>
              <a:srgbClr val="ACD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1F2B149E-18E0-3E4D-9849-0FD24FEBB44B}"/>
              </a:ext>
            </a:extLst>
          </p:cNvPr>
          <p:cNvSpPr/>
          <p:nvPr/>
        </p:nvSpPr>
        <p:spPr>
          <a:xfrm>
            <a:off x="4213858" y="3059486"/>
            <a:ext cx="403761" cy="415636"/>
          </a:xfrm>
          <a:prstGeom prst="roundRect">
            <a:avLst/>
          </a:prstGeom>
          <a:solidFill>
            <a:srgbClr val="49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E2404"/>
              </a:solidFill>
            </a:endParaRPr>
          </a:p>
        </p:txBody>
      </p:sp>
      <p:cxnSp>
        <p:nvCxnSpPr>
          <p:cNvPr id="15" name="Соединительная линия уступом 14">
            <a:extLst>
              <a:ext uri="{FF2B5EF4-FFF2-40B4-BE49-F238E27FC236}">
                <a16:creationId xmlns:a16="http://schemas.microsoft.com/office/drawing/2014/main" id="{D6E99BAD-E2AF-8246-87FE-E2B661E751D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617619" y="2340993"/>
            <a:ext cx="1421231" cy="926065"/>
          </a:xfrm>
          <a:prstGeom prst="bentConnector3">
            <a:avLst>
              <a:gd name="adj1" fmla="val 39277"/>
            </a:avLst>
          </a:prstGeom>
          <a:ln w="25400">
            <a:solidFill>
              <a:srgbClr val="8E2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>
            <a:extLst>
              <a:ext uri="{FF2B5EF4-FFF2-40B4-BE49-F238E27FC236}">
                <a16:creationId xmlns:a16="http://schemas.microsoft.com/office/drawing/2014/main" id="{B9D8E3B5-41DB-A240-AED9-FEEE0EAC216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617619" y="3267304"/>
            <a:ext cx="2735681" cy="331574"/>
          </a:xfrm>
          <a:prstGeom prst="bentConnector3">
            <a:avLst>
              <a:gd name="adj1" fmla="val 11701"/>
            </a:avLst>
          </a:prstGeom>
          <a:ln w="25400">
            <a:solidFill>
              <a:srgbClr val="499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8FE555F2-DA1A-A847-AF2A-E1C17594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15" y="26191"/>
            <a:ext cx="10798884" cy="63923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E240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 измерения глюкозы системой НМГ</a:t>
            </a:r>
            <a:endParaRPr lang="ru-RU" sz="36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6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D78A65E-8985-4242-A469-0A217DB8C0FA}"/>
              </a:ext>
            </a:extLst>
          </p:cNvPr>
          <p:cNvGrpSpPr/>
          <p:nvPr/>
        </p:nvGrpSpPr>
        <p:grpSpPr>
          <a:xfrm>
            <a:off x="240526" y="3309780"/>
            <a:ext cx="9867318" cy="3065659"/>
            <a:chOff x="1503769" y="2135420"/>
            <a:chExt cx="8619586" cy="25356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6A278B-4EE7-4C9D-819D-CCB87C68C914}"/>
                </a:ext>
              </a:extLst>
            </p:cNvPr>
            <p:cNvSpPr txBox="1"/>
            <p:nvPr/>
          </p:nvSpPr>
          <p:spPr>
            <a:xfrm rot="16200000">
              <a:off x="712921" y="2926268"/>
              <a:ext cx="2038754" cy="4570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Уровень глюкозы (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ммоль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л)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716D96-7604-4F1C-B193-773CEAD24882}"/>
                </a:ext>
              </a:extLst>
            </p:cNvPr>
            <p:cNvSpPr txBox="1"/>
            <p:nvPr/>
          </p:nvSpPr>
          <p:spPr>
            <a:xfrm>
              <a:off x="3259786" y="4321966"/>
              <a:ext cx="1521979" cy="254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Время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195502-76A2-49ED-88F2-41ED7D94928F}"/>
                </a:ext>
              </a:extLst>
            </p:cNvPr>
            <p:cNvSpPr txBox="1"/>
            <p:nvPr/>
          </p:nvSpPr>
          <p:spPr>
            <a:xfrm>
              <a:off x="6234909" y="3262416"/>
              <a:ext cx="1007819" cy="3563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b="1" dirty="0">
                  <a:solidFill>
                    <a:srgbClr val="2F426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ЦЕЛЕВОЙ ДИАПАЗОН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151E79F-9CDD-B749-ACDB-70947318A511}"/>
                </a:ext>
              </a:extLst>
            </p:cNvPr>
            <p:cNvSpPr txBox="1"/>
            <p:nvPr/>
          </p:nvSpPr>
          <p:spPr>
            <a:xfrm>
              <a:off x="8601376" y="4298707"/>
              <a:ext cx="1521979" cy="254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Время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06C5AD4-4CE6-7842-86F3-39231767318F}"/>
                </a:ext>
              </a:extLst>
            </p:cNvPr>
            <p:cNvSpPr txBox="1"/>
            <p:nvPr/>
          </p:nvSpPr>
          <p:spPr>
            <a:xfrm>
              <a:off x="6091273" y="4060098"/>
              <a:ext cx="1219305" cy="61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Взятие крови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из пальца</a:t>
              </a: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24757E-43C3-3144-9CDD-F03C2D4CFA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12" t="-113" r="-52880" b="-44351"/>
          <a:stretch/>
        </p:blipFill>
        <p:spPr>
          <a:xfrm>
            <a:off x="364335" y="239529"/>
            <a:ext cx="3505033" cy="316970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4B740-BE90-DA48-B6FC-0E6B9C59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585" y="914281"/>
            <a:ext cx="6902698" cy="1669660"/>
          </a:xfrm>
        </p:spPr>
        <p:txBody>
          <a:bodyPr>
            <a:normAutofit/>
          </a:bodyPr>
          <a:lstStyle/>
          <a:p>
            <a:r>
              <a:rPr lang="ru-RU" sz="2400" dirty="0"/>
              <a:t>Даже при частом тестировании </a:t>
            </a:r>
            <a:r>
              <a:rPr lang="ru-RU" sz="2400" dirty="0" err="1"/>
              <a:t>глюкометром</a:t>
            </a:r>
            <a:r>
              <a:rPr lang="ru-RU" sz="2400" dirty="0"/>
              <a:t> есть риск пропустить важные события, которые происходили между измерениями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48459E8-1946-FC45-8FC0-AC491F18A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916" y="2379427"/>
            <a:ext cx="4948738" cy="669457"/>
          </a:xfrm>
        </p:spPr>
        <p:txBody>
          <a:bodyPr/>
          <a:lstStyle/>
          <a:p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Измерения, сделанные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глюкометром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(24 часа)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4D4BAB5-C740-B444-81C9-39EDC30ED6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38213" y="2379427"/>
            <a:ext cx="4948738" cy="669457"/>
          </a:xfrm>
        </p:spPr>
        <p:txBody>
          <a:bodyPr/>
          <a:lstStyle/>
          <a:p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Измерения, сделанные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системой НМГ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(24 часа)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A7747FE-3AEE-9940-BF3D-F7F5B112AFF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r="-255"/>
          <a:stretch/>
        </p:blipFill>
        <p:spPr>
          <a:xfrm>
            <a:off x="6531320" y="2806263"/>
            <a:ext cx="5054172" cy="3502462"/>
          </a:xfr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F595F67-23DB-334E-A35C-A319EE897B5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r="5853"/>
          <a:stretch>
            <a:fillRect/>
          </a:stretch>
        </p:blipFill>
        <p:spPr>
          <a:xfrm>
            <a:off x="727264" y="2773931"/>
            <a:ext cx="4962525" cy="3502461"/>
          </a:xfrm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D4113F3C-A1B5-6E4D-B5B7-F69832A26C83}"/>
              </a:ext>
            </a:extLst>
          </p:cNvPr>
          <p:cNvCxnSpPr/>
          <p:nvPr/>
        </p:nvCxnSpPr>
        <p:spPr>
          <a:xfrm>
            <a:off x="5446295" y="4569534"/>
            <a:ext cx="1572126" cy="0"/>
          </a:xfrm>
          <a:prstGeom prst="line">
            <a:avLst/>
          </a:prstGeom>
          <a:ln>
            <a:solidFill>
              <a:srgbClr val="2F4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F238D3E-5174-E14E-9138-D7677E51D768}"/>
              </a:ext>
            </a:extLst>
          </p:cNvPr>
          <p:cNvCxnSpPr/>
          <p:nvPr/>
        </p:nvCxnSpPr>
        <p:spPr>
          <a:xfrm>
            <a:off x="5446295" y="5219239"/>
            <a:ext cx="1572126" cy="0"/>
          </a:xfrm>
          <a:prstGeom prst="line">
            <a:avLst/>
          </a:prstGeom>
          <a:ln>
            <a:solidFill>
              <a:srgbClr val="2F4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D5676939-616E-F24D-8BB9-170BB24C20FA}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6232358" y="4569534"/>
            <a:ext cx="1020" cy="102818"/>
          </a:xfrm>
          <a:prstGeom prst="line">
            <a:avLst/>
          </a:prstGeom>
          <a:ln>
            <a:solidFill>
              <a:srgbClr val="2F4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27842F9-E104-E547-8056-C7820BE96F29}"/>
              </a:ext>
            </a:extLst>
          </p:cNvPr>
          <p:cNvCxnSpPr>
            <a:cxnSpLocks/>
          </p:cNvCxnSpPr>
          <p:nvPr/>
        </p:nvCxnSpPr>
        <p:spPr>
          <a:xfrm flipH="1" flipV="1">
            <a:off x="6232358" y="5121327"/>
            <a:ext cx="1020" cy="102818"/>
          </a:xfrm>
          <a:prstGeom prst="line">
            <a:avLst/>
          </a:prstGeom>
          <a:ln>
            <a:solidFill>
              <a:srgbClr val="2F4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015568-6CDC-5C43-92DC-019CFBE5A2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r="2190"/>
          <a:stretch/>
        </p:blipFill>
        <p:spPr>
          <a:xfrm rot="294371">
            <a:off x="9402165" y="136453"/>
            <a:ext cx="2328800" cy="2361132"/>
          </a:xfrm>
        </p:spPr>
      </p:pic>
      <p:sp>
        <p:nvSpPr>
          <p:cNvPr id="23" name="Заголовок 2">
            <a:extLst>
              <a:ext uri="{FF2B5EF4-FFF2-40B4-BE49-F238E27FC236}">
                <a16:creationId xmlns:a16="http://schemas.microsoft.com/office/drawing/2014/main" id="{8FE555F2-DA1A-A847-AF2A-E1C17594C603}"/>
              </a:ext>
            </a:extLst>
          </p:cNvPr>
          <p:cNvSpPr txBox="1">
            <a:spLocks/>
          </p:cNvSpPr>
          <p:nvPr/>
        </p:nvSpPr>
        <p:spPr>
          <a:xfrm>
            <a:off x="554915" y="26191"/>
            <a:ext cx="10798884" cy="63923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none" baseline="0">
                <a:solidFill>
                  <a:srgbClr val="A6113B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Отличие НМГ от </a:t>
            </a:r>
            <a:r>
              <a:rPr lang="ru-RU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глюкометра</a:t>
            </a:r>
            <a:endParaRPr lang="ru-RU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2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22">
            <a:extLst>
              <a:ext uri="{FF2B5EF4-FFF2-40B4-BE49-F238E27FC236}">
                <a16:creationId xmlns:a16="http://schemas.microsoft.com/office/drawing/2014/main" id="{E8B0498D-700B-4D66-8D73-48FF8F820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005157"/>
              </p:ext>
            </p:extLst>
          </p:nvPr>
        </p:nvGraphicFramePr>
        <p:xfrm>
          <a:off x="2287620" y="1020243"/>
          <a:ext cx="7462022" cy="5215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9805">
                  <a:extLst>
                    <a:ext uri="{9D8B030D-6E8A-4147-A177-3AD203B41FA5}">
                      <a16:colId xmlns:a16="http://schemas.microsoft.com/office/drawing/2014/main" val="454792750"/>
                    </a:ext>
                  </a:extLst>
                </a:gridCol>
                <a:gridCol w="519170">
                  <a:extLst>
                    <a:ext uri="{9D8B030D-6E8A-4147-A177-3AD203B41FA5}">
                      <a16:colId xmlns:a16="http://schemas.microsoft.com/office/drawing/2014/main" val="2150034197"/>
                    </a:ext>
                  </a:extLst>
                </a:gridCol>
                <a:gridCol w="2301189">
                  <a:extLst>
                    <a:ext uri="{9D8B030D-6E8A-4147-A177-3AD203B41FA5}">
                      <a16:colId xmlns:a16="http://schemas.microsoft.com/office/drawing/2014/main" val="332887506"/>
                    </a:ext>
                  </a:extLst>
                </a:gridCol>
                <a:gridCol w="444922">
                  <a:extLst>
                    <a:ext uri="{9D8B030D-6E8A-4147-A177-3AD203B41FA5}">
                      <a16:colId xmlns:a16="http://schemas.microsoft.com/office/drawing/2014/main" val="3318356712"/>
                    </a:ext>
                  </a:extLst>
                </a:gridCol>
                <a:gridCol w="2196936">
                  <a:extLst>
                    <a:ext uri="{9D8B030D-6E8A-4147-A177-3AD203B41FA5}">
                      <a16:colId xmlns:a16="http://schemas.microsoft.com/office/drawing/2014/main" val="3746508958"/>
                    </a:ext>
                  </a:extLst>
                </a:gridCol>
              </a:tblGrid>
              <a:tr h="779473">
                <a:tc gridSpan="2">
                  <a:txBody>
                    <a:bodyPr/>
                    <a:lstStyle/>
                    <a:p>
                      <a:pPr algn="r"/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Глюкометр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113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24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8E24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113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НМГ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113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НМГ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24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94674"/>
                  </a:ext>
                </a:extLst>
              </a:tr>
              <a:tr h="779473"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kern="1200" dirty="0">
                          <a:solidFill>
                            <a:srgbClr val="2F426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Капиллярная к</a:t>
                      </a:r>
                      <a:r>
                        <a:rPr lang="ru-RU" sz="1600" b="0" i="0" dirty="0">
                          <a:solidFill>
                            <a:srgbClr val="2F426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ровь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rgbClr val="2F426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rgbClr val="2F426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Среда </a:t>
                      </a:r>
                      <a:r>
                        <a:rPr lang="ru-RU" sz="1600" b="1" i="0" dirty="0" smtClean="0">
                          <a:solidFill>
                            <a:srgbClr val="2F426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измерения</a:t>
                      </a:r>
                      <a:endParaRPr lang="ru-RU" sz="1600" b="1" i="0" baseline="30000" dirty="0">
                        <a:solidFill>
                          <a:srgbClr val="2F426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600" b="0" i="0" dirty="0">
                          <a:solidFill>
                            <a:srgbClr val="2F426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Межклеточная жидкость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11566"/>
                  </a:ext>
                </a:extLst>
              </a:tr>
              <a:tr h="1174201"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kern="1200" dirty="0">
                          <a:solidFill>
                            <a:srgbClr val="2F426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 взятии образца </a:t>
                      </a:r>
                      <a:br>
                        <a:rPr lang="ru-RU" sz="1600" b="0" i="0" kern="1200" dirty="0">
                          <a:solidFill>
                            <a:srgbClr val="2F426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600" b="0" i="0" kern="1200" dirty="0">
                          <a:solidFill>
                            <a:srgbClr val="2F426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крови из пальца</a:t>
                      </a:r>
                      <a:endParaRPr lang="ru-RU" sz="1600" b="0" i="0" dirty="0">
                        <a:solidFill>
                          <a:srgbClr val="2F426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rgbClr val="2F426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rgbClr val="2F426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Получение результатов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rgbClr val="2F426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считывающее устройство без прокола пальца</a:t>
                      </a:r>
                      <a:r>
                        <a:rPr lang="ru-RU" sz="1600" b="0" i="0" kern="1200" baseline="30000" dirty="0">
                          <a:solidFill>
                            <a:srgbClr val="2F426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600" b="0" i="0" baseline="30000" dirty="0">
                        <a:solidFill>
                          <a:srgbClr val="2F426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16333"/>
                  </a:ext>
                </a:extLst>
              </a:tr>
              <a:tr h="1260922"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>
                          <a:solidFill>
                            <a:srgbClr val="2F426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Только уровень </a:t>
                      </a:r>
                      <a:br>
                        <a:rPr lang="ru-RU" sz="1600" b="0" i="0" dirty="0">
                          <a:solidFill>
                            <a:srgbClr val="2F426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2F426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глюкозы </a:t>
                      </a:r>
                      <a:br>
                        <a:rPr lang="ru-RU" sz="1600" b="0" i="0" dirty="0">
                          <a:solidFill>
                            <a:srgbClr val="2F426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2F426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конкретный </a:t>
                      </a:r>
                      <a:br>
                        <a:rPr lang="ru-RU" sz="1600" b="0" i="0" dirty="0">
                          <a:solidFill>
                            <a:srgbClr val="2F426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2F426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момент времени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rgbClr val="2F426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>
                          <a:solidFill>
                            <a:srgbClr val="2F426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Информация </a:t>
                      </a:r>
                      <a:br>
                        <a:rPr lang="ru-RU" sz="1600" b="1" i="0" kern="1200" dirty="0">
                          <a:solidFill>
                            <a:srgbClr val="2F426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600" b="1" i="0" kern="1200" dirty="0">
                          <a:solidFill>
                            <a:srgbClr val="2F426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 глюкозе</a:t>
                      </a:r>
                      <a:endParaRPr lang="ru-RU" sz="1600" b="1" i="0" dirty="0">
                        <a:solidFill>
                          <a:srgbClr val="2F426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600" b="0" i="0" kern="1200" dirty="0">
                          <a:solidFill>
                            <a:srgbClr val="2F426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Полная картина изменений уровня глюкозы в течение всего дня</a:t>
                      </a:r>
                      <a:endParaRPr lang="ru-RU" sz="1600" b="0" i="0" dirty="0">
                        <a:solidFill>
                          <a:srgbClr val="2F426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70947"/>
                  </a:ext>
                </a:extLst>
              </a:tr>
              <a:tr h="1221011"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kern="1200" dirty="0">
                          <a:solidFill>
                            <a:srgbClr val="2F426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</a:t>
                      </a:r>
                      <a:endParaRPr lang="ru-RU" sz="1600" b="0" i="0" dirty="0">
                        <a:solidFill>
                          <a:srgbClr val="2F426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rgbClr val="2F426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>
                          <a:solidFill>
                            <a:srgbClr val="2F426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Прогнозирование предстоящих изменений</a:t>
                      </a:r>
                      <a:endParaRPr lang="ru-RU" sz="1600" b="1" i="0" dirty="0">
                        <a:solidFill>
                          <a:srgbClr val="2F426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tabLst>
                          <a:tab pos="269875" algn="l"/>
                        </a:tabLst>
                      </a:pPr>
                      <a:r>
                        <a:rPr lang="ru-RU" sz="1600" b="0" i="0" kern="1200" dirty="0">
                          <a:solidFill>
                            <a:srgbClr val="2F426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 помощью стрелок тенденции</a:t>
                      </a:r>
                      <a:endParaRPr lang="ru-RU" sz="1600" b="0" i="0" dirty="0">
                        <a:solidFill>
                          <a:srgbClr val="2F426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2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005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396A89-4694-0948-89C9-26C224B9E0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69" t="-19228" r="2906" b="-10907"/>
          <a:stretch/>
        </p:blipFill>
        <p:spPr>
          <a:xfrm>
            <a:off x="8860805" y="-249470"/>
            <a:ext cx="3049736" cy="3368590"/>
          </a:xfrm>
        </p:spPr>
      </p:pic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id="{6EBC1BC5-3547-DB45-8708-2DC577D27860}"/>
              </a:ext>
            </a:extLst>
          </p:cNvPr>
          <p:cNvSpPr/>
          <p:nvPr/>
        </p:nvSpPr>
        <p:spPr>
          <a:xfrm rot="16200000">
            <a:off x="4385382" y="2023039"/>
            <a:ext cx="365420" cy="315017"/>
          </a:xfrm>
          <a:prstGeom prst="triangle">
            <a:avLst/>
          </a:prstGeom>
          <a:noFill/>
          <a:ln w="25400">
            <a:solidFill>
              <a:srgbClr val="2F42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AB4AB3-22FF-2941-B034-996F14E09F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0" t="-24835" r="923" b="-25114"/>
          <a:stretch/>
        </p:blipFill>
        <p:spPr>
          <a:xfrm>
            <a:off x="-36196" y="-249470"/>
            <a:ext cx="2863885" cy="3163308"/>
          </a:xfrm>
        </p:spPr>
      </p:pic>
      <p:sp>
        <p:nvSpPr>
          <p:cNvPr id="32" name="Треугольник 31">
            <a:extLst>
              <a:ext uri="{FF2B5EF4-FFF2-40B4-BE49-F238E27FC236}">
                <a16:creationId xmlns:a16="http://schemas.microsoft.com/office/drawing/2014/main" id="{0B6C2C3B-1AB2-FC47-87F3-9DE8F02E3205}"/>
              </a:ext>
            </a:extLst>
          </p:cNvPr>
          <p:cNvSpPr/>
          <p:nvPr/>
        </p:nvSpPr>
        <p:spPr>
          <a:xfrm rot="16200000">
            <a:off x="4385382" y="3005058"/>
            <a:ext cx="365420" cy="315017"/>
          </a:xfrm>
          <a:prstGeom prst="triangle">
            <a:avLst/>
          </a:prstGeom>
          <a:noFill/>
          <a:ln w="25400">
            <a:solidFill>
              <a:srgbClr val="2F42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реугольник 32">
            <a:extLst>
              <a:ext uri="{FF2B5EF4-FFF2-40B4-BE49-F238E27FC236}">
                <a16:creationId xmlns:a16="http://schemas.microsoft.com/office/drawing/2014/main" id="{D1627C87-0A07-CD45-B8B6-D3FC1E51EC7B}"/>
              </a:ext>
            </a:extLst>
          </p:cNvPr>
          <p:cNvSpPr/>
          <p:nvPr/>
        </p:nvSpPr>
        <p:spPr>
          <a:xfrm rot="16200000">
            <a:off x="4385383" y="4267371"/>
            <a:ext cx="365420" cy="315017"/>
          </a:xfrm>
          <a:prstGeom prst="triangle">
            <a:avLst/>
          </a:prstGeom>
          <a:noFill/>
          <a:ln w="25400">
            <a:solidFill>
              <a:srgbClr val="2F42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Треугольник 34">
            <a:extLst>
              <a:ext uri="{FF2B5EF4-FFF2-40B4-BE49-F238E27FC236}">
                <a16:creationId xmlns:a16="http://schemas.microsoft.com/office/drawing/2014/main" id="{72CDDD4D-79E5-F24B-AC32-EAFB2380E5FC}"/>
              </a:ext>
            </a:extLst>
          </p:cNvPr>
          <p:cNvSpPr/>
          <p:nvPr/>
        </p:nvSpPr>
        <p:spPr>
          <a:xfrm rot="5400000">
            <a:off x="7180131" y="2023039"/>
            <a:ext cx="365420" cy="315017"/>
          </a:xfrm>
          <a:prstGeom prst="triangle">
            <a:avLst/>
          </a:prstGeom>
          <a:noFill/>
          <a:ln w="25400">
            <a:solidFill>
              <a:srgbClr val="2F42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Треугольник 35">
            <a:extLst>
              <a:ext uri="{FF2B5EF4-FFF2-40B4-BE49-F238E27FC236}">
                <a16:creationId xmlns:a16="http://schemas.microsoft.com/office/drawing/2014/main" id="{071546AD-3CFF-E446-A084-CC0837154A61}"/>
              </a:ext>
            </a:extLst>
          </p:cNvPr>
          <p:cNvSpPr/>
          <p:nvPr/>
        </p:nvSpPr>
        <p:spPr>
          <a:xfrm rot="5400000">
            <a:off x="7180131" y="3020567"/>
            <a:ext cx="365420" cy="315017"/>
          </a:xfrm>
          <a:prstGeom prst="triangle">
            <a:avLst/>
          </a:prstGeom>
          <a:noFill/>
          <a:ln w="25400">
            <a:solidFill>
              <a:srgbClr val="2F42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Треугольник 36">
            <a:extLst>
              <a:ext uri="{FF2B5EF4-FFF2-40B4-BE49-F238E27FC236}">
                <a16:creationId xmlns:a16="http://schemas.microsoft.com/office/drawing/2014/main" id="{7EA5CF3E-9FDB-654C-9431-B6A65E8CB209}"/>
              </a:ext>
            </a:extLst>
          </p:cNvPr>
          <p:cNvSpPr/>
          <p:nvPr/>
        </p:nvSpPr>
        <p:spPr>
          <a:xfrm rot="5400000">
            <a:off x="7180131" y="4225914"/>
            <a:ext cx="365420" cy="315017"/>
          </a:xfrm>
          <a:prstGeom prst="triangle">
            <a:avLst/>
          </a:prstGeom>
          <a:noFill/>
          <a:ln w="25400">
            <a:solidFill>
              <a:srgbClr val="2F42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8FE555F2-DA1A-A847-AF2A-E1C17594C603}"/>
              </a:ext>
            </a:extLst>
          </p:cNvPr>
          <p:cNvSpPr txBox="1">
            <a:spLocks/>
          </p:cNvSpPr>
          <p:nvPr/>
        </p:nvSpPr>
        <p:spPr>
          <a:xfrm>
            <a:off x="554915" y="26191"/>
            <a:ext cx="10798884" cy="63923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none" baseline="0">
                <a:solidFill>
                  <a:srgbClr val="A6113B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Характеристики НМГ и </a:t>
            </a:r>
            <a:r>
              <a:rPr lang="ru-RU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глюкометра</a:t>
            </a:r>
            <a:endParaRPr lang="ru-RU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0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AE197C-88B7-0641-98D9-CE7E618AA36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" b="-202"/>
          <a:stretch/>
        </p:blipFill>
        <p:spPr>
          <a:xfrm>
            <a:off x="349735" y="2185898"/>
            <a:ext cx="9567497" cy="3377081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6454FF0-68AC-4437-9075-5034F65E2A8A}"/>
              </a:ext>
            </a:extLst>
          </p:cNvPr>
          <p:cNvSpPr/>
          <p:nvPr/>
        </p:nvSpPr>
        <p:spPr>
          <a:xfrm>
            <a:off x="1121064" y="3463464"/>
            <a:ext cx="820922" cy="541568"/>
          </a:xfrm>
          <a:prstGeom prst="ellipse">
            <a:avLst/>
          </a:prstGeom>
          <a:solidFill>
            <a:srgbClr val="948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ммоль/л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6D6857-F320-4AF9-BF12-DA06ACC46C4E}"/>
              </a:ext>
            </a:extLst>
          </p:cNvPr>
          <p:cNvSpPr/>
          <p:nvPr/>
        </p:nvSpPr>
        <p:spPr>
          <a:xfrm>
            <a:off x="10861287" y="2520753"/>
            <a:ext cx="423334" cy="38777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BC0A6-6AC9-F343-A54C-092F93E2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35" y="691825"/>
            <a:ext cx="11604806" cy="1206376"/>
          </a:xfrm>
        </p:spPr>
        <p:txBody>
          <a:bodyPr>
            <a:normAutofit/>
          </a:bodyPr>
          <a:lstStyle/>
          <a:p>
            <a:r>
              <a:rPr lang="ru-RU" sz="2400" dirty="0"/>
              <a:t>Значение уровня глюкозы в крови и в межклеточной жидкости в конкретный момент времени могут отличаться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15A5298-440F-E645-B75C-49B78102F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916" y="2331119"/>
            <a:ext cx="2989758" cy="1038243"/>
          </a:xfrm>
        </p:spPr>
        <p:txBody>
          <a:bodyPr>
            <a:noAutofit/>
          </a:bodyPr>
          <a:lstStyle/>
          <a:p>
            <a:pPr algn="l"/>
            <a:r>
              <a:rPr lang="ru-RU" sz="1200" dirty="0">
                <a:effectLst/>
                <a:latin typeface="Verdana" panose="020B0604030504040204" pitchFamily="34" charset="0"/>
              </a:rPr>
              <a:t>Глюкоза находится </a:t>
            </a:r>
            <a:br>
              <a:rPr lang="ru-RU" sz="1200" dirty="0">
                <a:effectLst/>
                <a:latin typeface="Verdana" panose="020B0604030504040204" pitchFamily="34" charset="0"/>
              </a:rPr>
            </a:br>
            <a:r>
              <a:rPr lang="ru-RU" sz="1200" dirty="0">
                <a:effectLst/>
                <a:latin typeface="Verdana" panose="020B0604030504040204" pitchFamily="34" charset="0"/>
              </a:rPr>
              <a:t>в стабильном состоянии. </a:t>
            </a:r>
            <a:r>
              <a:rPr lang="en-US" sz="1200" dirty="0">
                <a:effectLst/>
                <a:latin typeface="Verdana" panose="020B0604030504040204" pitchFamily="34" charset="0"/>
              </a:rPr>
              <a:t/>
            </a:r>
            <a:br>
              <a:rPr lang="en-US" sz="1200" dirty="0">
                <a:effectLst/>
                <a:latin typeface="Verdana" panose="020B0604030504040204" pitchFamily="34" charset="0"/>
              </a:rPr>
            </a:br>
            <a:r>
              <a:rPr lang="ru-RU" sz="1200" dirty="0">
                <a:effectLst/>
                <a:latin typeface="Verdana" panose="020B0604030504040204" pitchFamily="34" charset="0"/>
              </a:rPr>
              <a:t>Значение глюкозы в крови и межклеточной жидкости чаще одинаковы, когда находятся </a:t>
            </a:r>
            <a:br>
              <a:rPr lang="ru-RU" sz="1200" dirty="0">
                <a:effectLst/>
                <a:latin typeface="Verdana" panose="020B0604030504040204" pitchFamily="34" charset="0"/>
              </a:rPr>
            </a:br>
            <a:r>
              <a:rPr lang="ru-RU" sz="1200" dirty="0">
                <a:effectLst/>
                <a:latin typeface="Verdana" panose="020B0604030504040204" pitchFamily="34" charset="0"/>
              </a:rPr>
              <a:t>в стабильном состоянии.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119F8C6-AAAD-BB4A-B4A4-F2595E0A4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3262" y="2141223"/>
            <a:ext cx="4948738" cy="669457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effectLst/>
                <a:latin typeface="Verdana" panose="020B0604030504040204" pitchFamily="34" charset="0"/>
              </a:rPr>
              <a:t>Глюкоза резко </a:t>
            </a:r>
            <a:br>
              <a:rPr lang="ru-RU" sz="1200" dirty="0">
                <a:effectLst/>
                <a:latin typeface="Verdana" panose="020B0604030504040204" pitchFamily="34" charset="0"/>
              </a:rPr>
            </a:br>
            <a:r>
              <a:rPr lang="ru-RU" sz="1200" dirty="0">
                <a:effectLst/>
                <a:latin typeface="Verdana" panose="020B0604030504040204" pitchFamily="34" charset="0"/>
              </a:rPr>
              <a:t>снижается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5778C6-DE31-C24A-B420-0C55EB9D6195}"/>
              </a:ext>
            </a:extLst>
          </p:cNvPr>
          <p:cNvSpPr txBox="1"/>
          <p:nvPr/>
        </p:nvSpPr>
        <p:spPr>
          <a:xfrm>
            <a:off x="1212200" y="4061303"/>
            <a:ext cx="77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НМГ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BA759C-355A-BC4B-AC38-3652CF14F036}"/>
              </a:ext>
            </a:extLst>
          </p:cNvPr>
          <p:cNvSpPr txBox="1"/>
          <p:nvPr/>
        </p:nvSpPr>
        <p:spPr>
          <a:xfrm>
            <a:off x="1900969" y="4061303"/>
            <a:ext cx="77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ГК</a:t>
            </a:r>
            <a:endParaRPr lang="ru-RU" sz="1800" b="1" dirty="0">
              <a:solidFill>
                <a:srgbClr val="2F426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Oval 17">
            <a:extLst>
              <a:ext uri="{FF2B5EF4-FFF2-40B4-BE49-F238E27FC236}">
                <a16:creationId xmlns:a16="http://schemas.microsoft.com/office/drawing/2014/main" id="{7364F836-5E73-D841-AA58-1A76158884E5}"/>
              </a:ext>
            </a:extLst>
          </p:cNvPr>
          <p:cNvSpPr/>
          <p:nvPr/>
        </p:nvSpPr>
        <p:spPr>
          <a:xfrm>
            <a:off x="1968140" y="3463464"/>
            <a:ext cx="820922" cy="541568"/>
          </a:xfrm>
          <a:prstGeom prst="ellipse">
            <a:avLst/>
          </a:prstGeom>
          <a:solidFill>
            <a:srgbClr val="948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ммоль/л</a:t>
            </a:r>
          </a:p>
        </p:txBody>
      </p:sp>
      <p:sp>
        <p:nvSpPr>
          <p:cNvPr id="34" name="Текст 6">
            <a:extLst>
              <a:ext uri="{FF2B5EF4-FFF2-40B4-BE49-F238E27FC236}">
                <a16:creationId xmlns:a16="http://schemas.microsoft.com/office/drawing/2014/main" id="{142419AE-1EC3-2142-A64B-3F34D926FFC9}"/>
              </a:ext>
            </a:extLst>
          </p:cNvPr>
          <p:cNvSpPr txBox="1">
            <a:spLocks/>
          </p:cNvSpPr>
          <p:nvPr/>
        </p:nvSpPr>
        <p:spPr>
          <a:xfrm>
            <a:off x="3747004" y="2214334"/>
            <a:ext cx="2803067" cy="552317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ctr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400" b="0" i="0" kern="12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823" indent="-243823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87644" indent="-243823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Montserrat" panose="00000500000000000000" pitchFamily="2" charset="0"/>
              <a:buChar char="–"/>
              <a:defRPr sz="2400" b="0" i="0" kern="12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1466" indent="-243823" algn="l" defTabSz="91433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dirty="0">
                <a:effectLst/>
                <a:latin typeface="Verdana" panose="020B0604030504040204" pitchFamily="34" charset="0"/>
              </a:rPr>
              <a:t>Глюкоза резко </a:t>
            </a:r>
            <a:br>
              <a:rPr lang="ru-RU" sz="1200" dirty="0">
                <a:effectLst/>
                <a:latin typeface="Verdana" panose="020B0604030504040204" pitchFamily="34" charset="0"/>
              </a:rPr>
            </a:br>
            <a:r>
              <a:rPr lang="ru-RU" sz="1200" dirty="0">
                <a:effectLst/>
                <a:latin typeface="Verdana" panose="020B0604030504040204" pitchFamily="34" charset="0"/>
              </a:rPr>
              <a:t>повышается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304217-1B13-7145-A19F-E664FE0BF6BA}"/>
              </a:ext>
            </a:extLst>
          </p:cNvPr>
          <p:cNvSpPr txBox="1"/>
          <p:nvPr/>
        </p:nvSpPr>
        <p:spPr>
          <a:xfrm>
            <a:off x="4106820" y="3450512"/>
            <a:ext cx="77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НМГ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B5BCB0-B787-9E41-84A3-A101221AC4EE}"/>
              </a:ext>
            </a:extLst>
          </p:cNvPr>
          <p:cNvSpPr txBox="1"/>
          <p:nvPr/>
        </p:nvSpPr>
        <p:spPr>
          <a:xfrm>
            <a:off x="5235333" y="2305826"/>
            <a:ext cx="77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ГК</a:t>
            </a:r>
            <a:endParaRPr lang="ru-RU" sz="1800" b="1" dirty="0">
              <a:solidFill>
                <a:srgbClr val="2F426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29836AA2-6868-CC47-9DD5-D59A3F3FD892}"/>
              </a:ext>
            </a:extLst>
          </p:cNvPr>
          <p:cNvSpPr/>
          <p:nvPr/>
        </p:nvSpPr>
        <p:spPr>
          <a:xfrm>
            <a:off x="4134237" y="4403140"/>
            <a:ext cx="820922" cy="541568"/>
          </a:xfrm>
          <a:prstGeom prst="ellipse">
            <a:avLst/>
          </a:prstGeom>
          <a:solidFill>
            <a:srgbClr val="948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ммоль/л</a:t>
            </a:r>
          </a:p>
        </p:txBody>
      </p:sp>
      <p:sp>
        <p:nvSpPr>
          <p:cNvPr id="38" name="Oval 17">
            <a:extLst>
              <a:ext uri="{FF2B5EF4-FFF2-40B4-BE49-F238E27FC236}">
                <a16:creationId xmlns:a16="http://schemas.microsoft.com/office/drawing/2014/main" id="{0832F865-8EE0-B84A-A2F0-F5E279CB7EC3}"/>
              </a:ext>
            </a:extLst>
          </p:cNvPr>
          <p:cNvSpPr/>
          <p:nvPr/>
        </p:nvSpPr>
        <p:spPr>
          <a:xfrm>
            <a:off x="5235333" y="3280971"/>
            <a:ext cx="820922" cy="541568"/>
          </a:xfrm>
          <a:prstGeom prst="ellipse">
            <a:avLst/>
          </a:prstGeom>
          <a:solidFill>
            <a:srgbClr val="948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ммоль/л</a:t>
            </a:r>
          </a:p>
        </p:txBody>
      </p:sp>
      <p:sp>
        <p:nvSpPr>
          <p:cNvPr id="39" name="Oval 17">
            <a:extLst>
              <a:ext uri="{FF2B5EF4-FFF2-40B4-BE49-F238E27FC236}">
                <a16:creationId xmlns:a16="http://schemas.microsoft.com/office/drawing/2014/main" id="{99607757-7C3B-FF43-96FE-F97E00A0AF57}"/>
              </a:ext>
            </a:extLst>
          </p:cNvPr>
          <p:cNvSpPr/>
          <p:nvPr/>
        </p:nvSpPr>
        <p:spPr>
          <a:xfrm>
            <a:off x="7431424" y="3603654"/>
            <a:ext cx="820922" cy="541568"/>
          </a:xfrm>
          <a:prstGeom prst="ellipse">
            <a:avLst/>
          </a:prstGeom>
          <a:solidFill>
            <a:srgbClr val="948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ммоль/л</a:t>
            </a:r>
          </a:p>
        </p:txBody>
      </p:sp>
      <p:sp>
        <p:nvSpPr>
          <p:cNvPr id="40" name="Oval 17">
            <a:extLst>
              <a:ext uri="{FF2B5EF4-FFF2-40B4-BE49-F238E27FC236}">
                <a16:creationId xmlns:a16="http://schemas.microsoft.com/office/drawing/2014/main" id="{4129CD63-2B2E-1A49-B46D-1D91DB91C396}"/>
              </a:ext>
            </a:extLst>
          </p:cNvPr>
          <p:cNvSpPr/>
          <p:nvPr/>
        </p:nvSpPr>
        <p:spPr>
          <a:xfrm>
            <a:off x="8108978" y="4503100"/>
            <a:ext cx="820922" cy="541568"/>
          </a:xfrm>
          <a:prstGeom prst="ellipse">
            <a:avLst/>
          </a:prstGeom>
          <a:solidFill>
            <a:srgbClr val="948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ммоль/л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69E240-77BB-0141-9EE1-977E1E344483}"/>
              </a:ext>
            </a:extLst>
          </p:cNvPr>
          <p:cNvSpPr txBox="1"/>
          <p:nvPr/>
        </p:nvSpPr>
        <p:spPr>
          <a:xfrm>
            <a:off x="7451520" y="2677751"/>
            <a:ext cx="77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НМГ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6D3A3C-824C-5B43-8FF0-F5911DF62954}"/>
              </a:ext>
            </a:extLst>
          </p:cNvPr>
          <p:cNvSpPr txBox="1"/>
          <p:nvPr/>
        </p:nvSpPr>
        <p:spPr>
          <a:xfrm>
            <a:off x="8132464" y="3552788"/>
            <a:ext cx="77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F42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ГК</a:t>
            </a:r>
            <a:endParaRPr lang="ru-RU" sz="1800" b="1" dirty="0">
              <a:solidFill>
                <a:srgbClr val="2F426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E35CE6-DE09-1343-AC5A-4CC797872CFB}"/>
              </a:ext>
            </a:extLst>
          </p:cNvPr>
          <p:cNvSpPr txBox="1"/>
          <p:nvPr/>
        </p:nvSpPr>
        <p:spPr>
          <a:xfrm>
            <a:off x="349735" y="5554775"/>
            <a:ext cx="9425043" cy="461665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200" b="1" dirty="0">
                <a:solidFill>
                  <a:srgbClr val="2F426F"/>
                </a:solidFill>
                <a:effectLst/>
                <a:latin typeface="Verdana" panose="020B0604030504040204" pitchFamily="34" charset="0"/>
              </a:rPr>
              <a:t>Быстро меняющиеся уровни глюкозы могут вызвать задержку между значениями глюкозы </a:t>
            </a:r>
            <a:br>
              <a:rPr lang="ru-RU" sz="1200" b="1" dirty="0">
                <a:solidFill>
                  <a:srgbClr val="2F426F"/>
                </a:solidFill>
                <a:effectLst/>
                <a:latin typeface="Verdana" panose="020B0604030504040204" pitchFamily="34" charset="0"/>
              </a:rPr>
            </a:br>
            <a:r>
              <a:rPr lang="ru-RU" sz="1200" b="1" dirty="0">
                <a:solidFill>
                  <a:srgbClr val="2F426F"/>
                </a:solidFill>
                <a:effectLst/>
                <a:latin typeface="Verdana" panose="020B0604030504040204" pitchFamily="34" charset="0"/>
              </a:rPr>
              <a:t>в межклеточной жидкости и в крови, которая может составлять в среднем около 5</a:t>
            </a:r>
            <a:r>
              <a:rPr lang="en-US" sz="1200" b="1" dirty="0">
                <a:solidFill>
                  <a:srgbClr val="2F426F"/>
                </a:solidFill>
                <a:effectLst/>
                <a:latin typeface="Verdana" panose="020B0604030504040204" pitchFamily="34" charset="0"/>
              </a:rPr>
              <a:t>-10</a:t>
            </a:r>
            <a:r>
              <a:rPr lang="ru-RU" sz="1200" b="1" dirty="0">
                <a:solidFill>
                  <a:srgbClr val="2F426F"/>
                </a:solidFill>
                <a:effectLst/>
                <a:latin typeface="Verdana" panose="020B0604030504040204" pitchFamily="34" charset="0"/>
              </a:rPr>
              <a:t> минут</a:t>
            </a:r>
            <a:r>
              <a:rPr lang="ru-RU" sz="1200" b="1" baseline="30000" dirty="0">
                <a:solidFill>
                  <a:srgbClr val="2F426F"/>
                </a:solidFill>
                <a:effectLst/>
                <a:latin typeface="Verdana" panose="020B0604030504040204" pitchFamily="34" charset="0"/>
              </a:rPr>
              <a:t>1</a:t>
            </a:r>
            <a:endParaRPr lang="ru-RU" sz="1200" baseline="30000" dirty="0">
              <a:solidFill>
                <a:srgbClr val="2F426F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2282BAD-A449-44AD-943C-84BB17DBC8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9" r="-1948"/>
          <a:stretch/>
        </p:blipFill>
        <p:spPr>
          <a:xfrm>
            <a:off x="9523132" y="1825245"/>
            <a:ext cx="2251165" cy="4269294"/>
          </a:xfrm>
          <a:prstGeom prst="rect">
            <a:avLst/>
          </a:prstGeom>
        </p:spPr>
      </p:pic>
      <p:sp>
        <p:nvSpPr>
          <p:cNvPr id="27" name="Заголовок 2">
            <a:extLst>
              <a:ext uri="{FF2B5EF4-FFF2-40B4-BE49-F238E27FC236}">
                <a16:creationId xmlns:a16="http://schemas.microsoft.com/office/drawing/2014/main" id="{8FE555F2-DA1A-A847-AF2A-E1C17594C603}"/>
              </a:ext>
            </a:extLst>
          </p:cNvPr>
          <p:cNvSpPr txBox="1">
            <a:spLocks/>
          </p:cNvSpPr>
          <p:nvPr/>
        </p:nvSpPr>
        <p:spPr>
          <a:xfrm>
            <a:off x="444740" y="90314"/>
            <a:ext cx="11129085" cy="63923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none" baseline="0">
                <a:solidFill>
                  <a:srgbClr val="A6113B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Отличие показателей НМГ от показателей </a:t>
            </a:r>
            <a:r>
              <a:rPr lang="ru-RU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глюкометра</a:t>
            </a:r>
            <a:endParaRPr lang="ru-RU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2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71B9205-4514-8A4C-89FA-D4CD8D68D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770" y="3056035"/>
            <a:ext cx="3853730" cy="30886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E915E-7AE7-034D-A8B2-618133E9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Основные </a:t>
            </a:r>
            <a:r>
              <a:rPr lang="ru-RU" sz="3200" b="1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виды </a:t>
            </a:r>
            <a:r>
              <a:rPr lang="ru-RU" sz="32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НМГ</a:t>
            </a:r>
            <a:endParaRPr 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1837B480-DE5F-324A-8DB0-2325AF382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915" y="1736184"/>
            <a:ext cx="5511825" cy="1749318"/>
          </a:xfrm>
        </p:spPr>
        <p:txBody>
          <a:bodyPr/>
          <a:lstStyle/>
          <a:p>
            <a:r>
              <a:rPr lang="ru-RU" sz="1600" dirty="0">
                <a:solidFill>
                  <a:srgbClr val="0A0A0A"/>
                </a:solidFill>
                <a:effectLst/>
              </a:rPr>
              <a:t>Информация о глюкозе </a:t>
            </a:r>
            <a:r>
              <a:rPr lang="ru-RU" sz="1600" b="1" dirty="0">
                <a:solidFill>
                  <a:srgbClr val="A6113B"/>
                </a:solidFill>
                <a:effectLst/>
              </a:rPr>
              <a:t>автоматически</a:t>
            </a:r>
            <a:r>
              <a:rPr lang="ru-RU" sz="1600" dirty="0">
                <a:solidFill>
                  <a:srgbClr val="0A0A0A"/>
                </a:solidFill>
                <a:effectLst/>
              </a:rPr>
              <a:t> </a:t>
            </a:r>
            <a:r>
              <a:rPr lang="en-US" sz="1600" dirty="0">
                <a:solidFill>
                  <a:srgbClr val="0A0A0A"/>
                </a:solidFill>
                <a:effectLst/>
              </a:rPr>
              <a:t/>
            </a:r>
            <a:br>
              <a:rPr lang="en-US" sz="1600" dirty="0">
                <a:solidFill>
                  <a:srgbClr val="0A0A0A"/>
                </a:solidFill>
                <a:effectLst/>
              </a:rPr>
            </a:br>
            <a:r>
              <a:rPr lang="ru-RU" sz="1600" dirty="0">
                <a:solidFill>
                  <a:srgbClr val="0A0A0A"/>
                </a:solidFill>
                <a:effectLst/>
              </a:rPr>
              <a:t>с помощью </a:t>
            </a:r>
            <a:r>
              <a:rPr lang="ru-RU" sz="1600" b="1" dirty="0" smtClean="0">
                <a:solidFill>
                  <a:srgbClr val="A6113B"/>
                </a:solidFill>
                <a:effectLst/>
              </a:rPr>
              <a:t>трансмиттера</a:t>
            </a:r>
            <a:r>
              <a:rPr lang="ru-RU" sz="1600" dirty="0" smtClean="0">
                <a:solidFill>
                  <a:srgbClr val="0A0A0A"/>
                </a:solidFill>
                <a:effectLst/>
              </a:rPr>
              <a:t> </a:t>
            </a:r>
            <a:r>
              <a:rPr lang="ru-RU" sz="1600" dirty="0">
                <a:solidFill>
                  <a:srgbClr val="0A0A0A"/>
                </a:solidFill>
                <a:effectLst/>
              </a:rPr>
              <a:t>передается с сенсора на смартфон с установленным специальным, мобильным </a:t>
            </a:r>
            <a:r>
              <a:rPr lang="ru-RU" sz="1600" dirty="0" smtClean="0">
                <a:solidFill>
                  <a:srgbClr val="0A0A0A"/>
                </a:solidFill>
                <a:effectLst/>
              </a:rPr>
              <a:t>приложением или на инсулиновую помпу</a:t>
            </a:r>
            <a:endParaRPr lang="ru-RU" dirty="0"/>
          </a:p>
          <a:p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67C7FBBC-C686-C840-8545-6F7820206E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585087"/>
            <a:ext cx="5898102" cy="1756126"/>
          </a:xfrm>
        </p:spPr>
        <p:txBody>
          <a:bodyPr/>
          <a:lstStyle/>
          <a:p>
            <a:r>
              <a:rPr lang="ru-RU" sz="1600" dirty="0">
                <a:solidFill>
                  <a:srgbClr val="0A0A0A"/>
                </a:solidFill>
                <a:effectLst/>
              </a:rPr>
              <a:t>Информация о глюкозе </a:t>
            </a:r>
            <a:r>
              <a:rPr lang="ru-RU" dirty="0">
                <a:solidFill>
                  <a:srgbClr val="0A0A0A"/>
                </a:solidFill>
              </a:rPr>
              <a:t>отображается </a:t>
            </a:r>
            <a:r>
              <a:rPr lang="en-US" sz="1600" dirty="0">
                <a:effectLst/>
              </a:rPr>
              <a:t/>
            </a:r>
            <a:br>
              <a:rPr lang="en-US" sz="1600" dirty="0">
                <a:effectLst/>
              </a:rPr>
            </a:br>
            <a:r>
              <a:rPr lang="ru-RU" sz="1600" b="1" dirty="0">
                <a:solidFill>
                  <a:srgbClr val="A6113B"/>
                </a:solidFill>
                <a:effectLst/>
              </a:rPr>
              <a:t>при приближении на короткое время смартфона, </a:t>
            </a:r>
            <a:r>
              <a:rPr lang="ru-RU" dirty="0">
                <a:solidFill>
                  <a:srgbClr val="0A0A0A"/>
                </a:solidFill>
              </a:rPr>
              <a:t>с установленным мобильным </a:t>
            </a:r>
            <a:r>
              <a:rPr lang="ru-RU" dirty="0" smtClean="0">
                <a:solidFill>
                  <a:srgbClr val="0A0A0A"/>
                </a:solidFill>
              </a:rPr>
              <a:t>приложением</a:t>
            </a:r>
            <a:r>
              <a:rPr lang="ru-RU" sz="1600" b="1" dirty="0" smtClean="0">
                <a:solidFill>
                  <a:srgbClr val="A6113B"/>
                </a:solidFill>
                <a:effectLst/>
              </a:rPr>
              <a:t>,</a:t>
            </a:r>
            <a:r>
              <a:rPr lang="ru-RU" b="1" dirty="0" smtClean="0">
                <a:solidFill>
                  <a:srgbClr val="A6113B"/>
                </a:solidFill>
              </a:rPr>
              <a:t> </a:t>
            </a:r>
            <a:r>
              <a:rPr lang="ru-RU" b="1" dirty="0">
                <a:solidFill>
                  <a:srgbClr val="A6113B"/>
                </a:solidFill>
              </a:rPr>
              <a:t>или сканера</a:t>
            </a:r>
            <a:r>
              <a:rPr lang="ru-RU" sz="1600" dirty="0">
                <a:solidFill>
                  <a:srgbClr val="A6113B"/>
                </a:solidFill>
                <a:effectLst/>
              </a:rPr>
              <a:t> </a:t>
            </a:r>
            <a:r>
              <a:rPr lang="ru-RU" sz="1600" b="1" dirty="0">
                <a:solidFill>
                  <a:srgbClr val="A6113B"/>
                </a:solidFill>
                <a:effectLst/>
              </a:rPr>
              <a:t>к датчику</a:t>
            </a:r>
            <a:endParaRPr lang="ru-RU" b="1" dirty="0">
              <a:solidFill>
                <a:srgbClr val="A6113B"/>
              </a:solidFill>
            </a:endParaRPr>
          </a:p>
          <a:p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84D666A-8BD6-6448-B396-C7DC9EDE8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effectLst/>
              </a:rPr>
              <a:t>НМГ в «реальном»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времени (НМГ-</a:t>
            </a:r>
            <a:r>
              <a:rPr lang="ru-RU" sz="1800" dirty="0" err="1" smtClean="0">
                <a:solidFill>
                  <a:schemeClr val="bg1"/>
                </a:solidFill>
                <a:effectLst/>
              </a:rPr>
              <a:t>рв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)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AC983F67-D766-5A4A-B737-782C6E0B43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58568" y="1010225"/>
            <a:ext cx="5578516" cy="669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effectLst/>
              </a:rPr>
              <a:t>НМГ периодически сканируемый/</a:t>
            </a:r>
            <a:r>
              <a:rPr lang="en-US" sz="1800" dirty="0">
                <a:solidFill>
                  <a:schemeClr val="bg1"/>
                </a:solidFill>
                <a:effectLst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</a:rPr>
              <a:t>просматриваемый мониторинг – или ФМГ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3EA259-A692-0142-8658-B1639061B5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34" b="-3465"/>
          <a:stretch/>
        </p:blipFill>
        <p:spPr>
          <a:xfrm>
            <a:off x="6936259" y="2990498"/>
            <a:ext cx="3105666" cy="3085329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017D54A-91E6-5746-B230-A7A8B055096B}"/>
              </a:ext>
            </a:extLst>
          </p:cNvPr>
          <p:cNvCxnSpPr>
            <a:cxnSpLocks/>
            <a:stCxn id="17" idx="6"/>
          </p:cNvCxnSpPr>
          <p:nvPr/>
        </p:nvCxnSpPr>
        <p:spPr>
          <a:xfrm flipV="1">
            <a:off x="2633133" y="5148495"/>
            <a:ext cx="997110" cy="16627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2A5F9BE7-DDE8-1D41-B56B-129BFBC5240B}"/>
              </a:ext>
            </a:extLst>
          </p:cNvPr>
          <p:cNvSpPr/>
          <p:nvPr/>
        </p:nvSpPr>
        <p:spPr>
          <a:xfrm>
            <a:off x="2125131" y="5060764"/>
            <a:ext cx="508002" cy="508002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42BAE95-F170-D74A-B538-9BCF0189A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 t="64906" r="49909" b="18646"/>
          <a:stretch/>
        </p:blipFill>
        <p:spPr>
          <a:xfrm>
            <a:off x="3644005" y="4265237"/>
            <a:ext cx="1766516" cy="1766516"/>
          </a:xfrm>
          <a:custGeom>
            <a:avLst/>
            <a:gdLst>
              <a:gd name="connsiteX0" fmla="*/ 254001 w 508002"/>
              <a:gd name="connsiteY0" fmla="*/ 0 h 508002"/>
              <a:gd name="connsiteX1" fmla="*/ 508002 w 508002"/>
              <a:gd name="connsiteY1" fmla="*/ 254001 h 508002"/>
              <a:gd name="connsiteX2" fmla="*/ 254001 w 508002"/>
              <a:gd name="connsiteY2" fmla="*/ 508002 h 508002"/>
              <a:gd name="connsiteX3" fmla="*/ 0 w 508002"/>
              <a:gd name="connsiteY3" fmla="*/ 254001 h 508002"/>
              <a:gd name="connsiteX4" fmla="*/ 254001 w 508002"/>
              <a:gd name="connsiteY4" fmla="*/ 0 h 50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2" h="508002">
                <a:moveTo>
                  <a:pt x="254001" y="0"/>
                </a:moveTo>
                <a:cubicBezTo>
                  <a:pt x="394282" y="0"/>
                  <a:pt x="508002" y="113720"/>
                  <a:pt x="508002" y="254001"/>
                </a:cubicBezTo>
                <a:cubicBezTo>
                  <a:pt x="508002" y="394282"/>
                  <a:pt x="394282" y="508002"/>
                  <a:pt x="254001" y="508002"/>
                </a:cubicBezTo>
                <a:cubicBezTo>
                  <a:pt x="113720" y="508002"/>
                  <a:pt x="0" y="394282"/>
                  <a:pt x="0" y="254001"/>
                </a:cubicBezTo>
                <a:cubicBezTo>
                  <a:pt x="0" y="113720"/>
                  <a:pt x="113720" y="0"/>
                  <a:pt x="254001" y="0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9752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D4F5B84D-A2FC-F443-9CA4-E992195B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ПОДГОТОВКА </a:t>
            </a:r>
            <a:r>
              <a:rPr lang="ru-RU" sz="3600" dirty="0"/>
              <a:t>МЕСТА </a:t>
            </a:r>
            <a:r>
              <a:rPr lang="ru-RU" sz="3600" dirty="0" smtClean="0"/>
              <a:t>УСТАНОВКИ СЕНСОРА/ДАТЧИКА</a:t>
            </a:r>
            <a:endParaRPr lang="ru-RU" sz="3600" baseline="3000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460EDB3-B5E4-3E42-8E40-46E61A40CD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538" y="1538264"/>
            <a:ext cx="6324790" cy="4702621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baseline="0" dirty="0"/>
              <a:t>Для </a:t>
            </a:r>
            <a:r>
              <a:rPr lang="ru-RU" sz="1400" b="0" i="0" u="none" strike="noStrike" baseline="0" dirty="0" smtClean="0"/>
              <a:t>установки сенсора/датчика, выберите место согласно инструкции к медицинскому изделию. Место должно оставаться </a:t>
            </a:r>
            <a:r>
              <a:rPr lang="ru-RU" sz="1400" b="0" i="0" u="none" strike="noStrike" baseline="0" dirty="0"/>
              <a:t>ровным (без изгибов и складок) при нормальной повседневной активности.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/>
              <a:t>В</a:t>
            </a:r>
            <a:r>
              <a:rPr lang="ru-RU" sz="1400" i="0" u="none" strike="noStrike" baseline="0" dirty="0" smtClean="0"/>
              <a:t>ымойте место установки </a:t>
            </a:r>
            <a:r>
              <a:rPr lang="ru-RU" sz="1400" i="0" u="none" strike="noStrike" baseline="0" dirty="0"/>
              <a:t>с мылом, высушите и протрите спиртовой салфеткой. Это предотвратит преждевременное отклеивание </a:t>
            </a:r>
            <a:r>
              <a:rPr lang="ru-RU" sz="1400" i="0" u="none" strike="noStrike" baseline="0" dirty="0" smtClean="0"/>
              <a:t>датчика/сенсора и инфицирование места установки. </a:t>
            </a:r>
            <a:endParaRPr lang="ru-RU" sz="1400" i="0" u="none" strike="noStrike" baseline="0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i="0" u="none" strike="noStrike" baseline="0" dirty="0"/>
              <a:t>При установке датчика </a:t>
            </a:r>
            <a:r>
              <a:rPr lang="ru-RU" sz="1400" i="0" u="none" strike="noStrike" baseline="0" dirty="0" smtClean="0"/>
              <a:t>нужно </a:t>
            </a:r>
            <a:r>
              <a:rPr lang="ru-RU" sz="1400" b="1" i="0" u="none" strike="noStrike" baseline="0" dirty="0" smtClean="0"/>
              <a:t>выбирать </a:t>
            </a:r>
            <a:r>
              <a:rPr lang="ru-RU" sz="1400" b="1" i="0" u="none" strike="noStrike" baseline="0" dirty="0"/>
              <a:t>место, находящееся не менее чем </a:t>
            </a:r>
            <a:r>
              <a:rPr lang="ru-RU" sz="1400" b="1" dirty="0"/>
              <a:t>в </a:t>
            </a:r>
            <a:r>
              <a:rPr lang="ru-RU" sz="1400" b="1" i="0" u="none" strike="noStrike" baseline="0" dirty="0"/>
              <a:t>2,5 см от места инъекции инсулина</a:t>
            </a:r>
            <a:endParaRPr lang="en-US" sz="1400" b="1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i="0" u="none" strike="noStrike" baseline="0" dirty="0"/>
              <a:t>Избегайте областей кожи </a:t>
            </a:r>
            <a:r>
              <a:rPr lang="ru-RU" sz="1400" b="1" i="0" u="none" strike="noStrike" baseline="0" dirty="0"/>
              <a:t>с рубцами, родинками, растяжками или припухлостями</a:t>
            </a:r>
            <a:endParaRPr lang="ru-RU" sz="1400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Не рекомендуется перед установкой использовать кремы и лосьоны</a:t>
            </a:r>
            <a:endParaRPr lang="ru-RU" sz="1400" i="0" u="none" strike="noStrike" baseline="0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i="0" u="none" strike="noStrike" baseline="0" dirty="0"/>
              <a:t>При необходимости побрейте место </a:t>
            </a:r>
            <a:r>
              <a:rPr lang="ru-RU" sz="1400" i="0" u="none" strike="noStrike" baseline="0" dirty="0" smtClean="0"/>
              <a:t>установки</a:t>
            </a:r>
            <a:endParaRPr lang="ru-RU" sz="1400" i="0" u="none" strike="noStrike" baseline="0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4DCCFE78-738F-4D91-9B9E-A33DEA54BBA8}"/>
              </a:ext>
            </a:extLst>
          </p:cNvPr>
          <p:cNvSpPr/>
          <p:nvPr/>
        </p:nvSpPr>
        <p:spPr>
          <a:xfrm>
            <a:off x="7332182" y="1194816"/>
            <a:ext cx="2234184" cy="2234184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619" t="-8814" r="-9619" b="-8814"/>
            </a:stretch>
          </a:blipFill>
          <a:ln w="25400">
            <a:solidFill>
              <a:srgbClr val="8E2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E64E42F-998A-47BE-A690-6EB1D74B3E3C}"/>
              </a:ext>
            </a:extLst>
          </p:cNvPr>
          <p:cNvSpPr/>
          <p:nvPr/>
        </p:nvSpPr>
        <p:spPr>
          <a:xfrm>
            <a:off x="9697646" y="2772483"/>
            <a:ext cx="2234184" cy="2234184"/>
          </a:xfrm>
          <a:prstGeom prst="ellipse">
            <a:avLst/>
          </a:prstGeom>
          <a:blipFill dpi="0"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l="-8008" t="-7202" r="-11230" b="-7202"/>
            </a:stretch>
          </a:blipFill>
          <a:ln w="25400">
            <a:solidFill>
              <a:srgbClr val="8E2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8D115BF-EEBD-4FE1-9220-5FCFEEC881CE}"/>
              </a:ext>
            </a:extLst>
          </p:cNvPr>
          <p:cNvSpPr/>
          <p:nvPr/>
        </p:nvSpPr>
        <p:spPr>
          <a:xfrm>
            <a:off x="7332182" y="4350150"/>
            <a:ext cx="2234184" cy="2234184"/>
          </a:xfrm>
          <a:prstGeom prst="ellipse">
            <a:avLst/>
          </a:prstGeom>
          <a:blipFill dpi="0" rotWithShape="1"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 l="-8008" t="-12036" r="-11230" b="-2368"/>
            </a:stretch>
          </a:blipFill>
          <a:ln w="25400">
            <a:solidFill>
              <a:srgbClr val="8E2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69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D4F5B84D-A2FC-F443-9CA4-E992195B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АКТИВАЦИЯ ДАТЧИКА/СЕНСОРА</a:t>
            </a:r>
            <a:endParaRPr lang="ru-RU" baseline="3000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460EDB3-B5E4-3E42-8E40-46E61A40CD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0501" y="1484948"/>
            <a:ext cx="6476355" cy="4793022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spcBef>
                <a:spcPts val="685"/>
              </a:spcBef>
            </a:pPr>
            <a:r>
              <a:rPr lang="ru-RU" sz="1500" b="1" dirty="0"/>
              <a:t>Для активации датчика ФМГ </a:t>
            </a:r>
            <a:r>
              <a:rPr lang="ru-RU" sz="1500" dirty="0"/>
              <a:t>поднесите к нему считывающее устройство, а в случае использования </a:t>
            </a:r>
            <a:r>
              <a:rPr lang="ru-RU" sz="1500" b="1" dirty="0"/>
              <a:t>НМГ-РВ</a:t>
            </a:r>
            <a:r>
              <a:rPr lang="ru-RU" sz="1500" dirty="0"/>
              <a:t> произведите активацию сенсора в самом считывающем </a:t>
            </a:r>
            <a:r>
              <a:rPr lang="ru-RU" sz="1500" dirty="0"/>
              <a:t>устройстве (инсулиновая помпа, </a:t>
            </a:r>
            <a:r>
              <a:rPr lang="ru-RU" sz="1500" dirty="0" smtClean="0"/>
              <a:t>мобильное приложение).</a:t>
            </a:r>
            <a:endParaRPr lang="ru-RU" sz="1500" dirty="0"/>
          </a:p>
          <a:p>
            <a:pPr marL="285750" lvl="0" indent="-285750">
              <a:lnSpc>
                <a:spcPct val="150000"/>
              </a:lnSpc>
              <a:spcBef>
                <a:spcPts val="6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/>
              <a:t>При одновременном использовании и сканера, и смартфона для считывания данных ФМГ</a:t>
            </a:r>
            <a:r>
              <a:rPr lang="ru-RU" sz="1500" dirty="0"/>
              <a:t>, первичную активацию датчика важно произвести с помощью сканера.</a:t>
            </a:r>
          </a:p>
          <a:p>
            <a:pPr marL="285750" lvl="0" indent="-285750">
              <a:lnSpc>
                <a:spcPct val="150000"/>
              </a:lnSpc>
              <a:spcBef>
                <a:spcPts val="6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/>
              <a:t>Активацию сенсора </a:t>
            </a:r>
            <a:r>
              <a:rPr lang="ru-RU" sz="1500" b="1" dirty="0"/>
              <a:t>НМГ-РВ</a:t>
            </a:r>
            <a:r>
              <a:rPr lang="ru-RU" sz="1500" dirty="0"/>
              <a:t> необходимо произвести в считывающем устройстве (инсулиновая помпа, считыватель) или мобильном приложении на смартфоне</a:t>
            </a:r>
          </a:p>
          <a:p>
            <a:pPr marL="285750" lvl="0" indent="-285750">
              <a:lnSpc>
                <a:spcPct val="150000"/>
              </a:lnSpc>
              <a:spcBef>
                <a:spcPts val="6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/>
              <a:t>Датчик/сенсор НМГ будет готов к работе </a:t>
            </a:r>
            <a:r>
              <a:rPr lang="ru-RU" sz="1500" b="1" dirty="0"/>
              <a:t>через 60-120 минут (в зависимости от типа НМГ). </a:t>
            </a:r>
          </a:p>
          <a:p>
            <a:endParaRPr lang="ru-RU" sz="15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A7395E-38EB-804E-84EC-B632B00008F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66" y="3176541"/>
            <a:ext cx="3225030" cy="323462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7C9D9D-0AA9-1E42-9332-B9CDDD379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72" y="1078523"/>
            <a:ext cx="3313520" cy="30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8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8B0D22-B2E0-4361-A35A-EF09827C9182}"/>
              </a:ext>
            </a:extLst>
          </p:cNvPr>
          <p:cNvSpPr txBox="1"/>
          <p:nvPr/>
        </p:nvSpPr>
        <p:spPr>
          <a:xfrm>
            <a:off x="804672" y="964692"/>
            <a:ext cx="5894832" cy="1188720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cap="all" spc="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B538F-846C-44B2-948C-16C40B8197BA}"/>
              </a:ext>
            </a:extLst>
          </p:cNvPr>
          <p:cNvSpPr txBox="1"/>
          <p:nvPr/>
        </p:nvSpPr>
        <p:spPr>
          <a:xfrm>
            <a:off x="6096000" y="3985283"/>
            <a:ext cx="5963317" cy="326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2F426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A05A3A-133D-7640-BF9E-AC1117F1C2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" b="1662"/>
          <a:stretch/>
        </p:blipFill>
        <p:spPr>
          <a:xfrm>
            <a:off x="490538" y="1470025"/>
            <a:ext cx="3739665" cy="3381893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707223-E0AB-834B-A108-D79FEC63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СНЯТИЕ ДАТЧИКА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9755B7B-1C02-134C-96DD-AA55CD631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9457" y="1470024"/>
            <a:ext cx="6303254" cy="5273675"/>
          </a:xfrm>
        </p:spPr>
        <p:txBody>
          <a:bodyPr>
            <a:normAutofit lnSpcReduction="10000"/>
          </a:bodyPr>
          <a:lstStyle/>
          <a:p>
            <a:pPr marL="342900" lvl="0" indent="-2286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окончании</a:t>
            </a:r>
            <a:r>
              <a:rPr lang="en-US" dirty="0"/>
              <a:t> </a:t>
            </a:r>
            <a:r>
              <a:rPr lang="en-US" dirty="0" err="1"/>
              <a:t>срока</a:t>
            </a:r>
            <a:r>
              <a:rPr lang="en-US" dirty="0"/>
              <a:t> </a:t>
            </a:r>
            <a:r>
              <a:rPr lang="en-US" dirty="0" err="1"/>
              <a:t>действия</a:t>
            </a:r>
            <a:r>
              <a:rPr lang="en-US" dirty="0"/>
              <a:t> </a:t>
            </a:r>
            <a:r>
              <a:rPr lang="en-US" dirty="0" err="1" smtClean="0"/>
              <a:t>удалит</a:t>
            </a:r>
            <a:r>
              <a:rPr lang="ru-RU" dirty="0" smtClean="0"/>
              <a:t>е</a:t>
            </a:r>
            <a:r>
              <a:rPr lang="en-US" dirty="0" smtClean="0"/>
              <a:t> </a:t>
            </a:r>
            <a:r>
              <a:rPr lang="ru-RU" dirty="0" smtClean="0"/>
              <a:t>сенсор/</a:t>
            </a:r>
            <a:r>
              <a:rPr lang="en-US" dirty="0" err="1" smtClean="0"/>
              <a:t>датчик</a:t>
            </a:r>
            <a:r>
              <a:rPr lang="en-US" dirty="0" smtClean="0"/>
              <a:t> </a:t>
            </a:r>
            <a:r>
              <a:rPr lang="en-US" dirty="0"/>
              <a:t>и </a:t>
            </a:r>
            <a:r>
              <a:rPr lang="en-US" dirty="0" err="1" smtClean="0"/>
              <a:t>установит</a:t>
            </a:r>
            <a:r>
              <a:rPr lang="ru-RU" dirty="0"/>
              <a:t>е</a:t>
            </a:r>
            <a:r>
              <a:rPr lang="en-US" dirty="0" smtClean="0"/>
              <a:t> </a:t>
            </a:r>
            <a:r>
              <a:rPr lang="en-US" dirty="0" err="1"/>
              <a:t>новый</a:t>
            </a:r>
            <a:r>
              <a:rPr lang="en-US" dirty="0"/>
              <a:t> в </a:t>
            </a:r>
            <a:r>
              <a:rPr lang="en-US" dirty="0" err="1"/>
              <a:t>другое</a:t>
            </a:r>
            <a:r>
              <a:rPr lang="en-US" dirty="0"/>
              <a:t> </a:t>
            </a:r>
            <a:r>
              <a:rPr lang="en-US" dirty="0" err="1"/>
              <a:t>место</a:t>
            </a:r>
            <a:endParaRPr lang="en-US" dirty="0"/>
          </a:p>
          <a:p>
            <a:pPr marL="342900" lvl="0">
              <a:buClr>
                <a:schemeClr val="accent2"/>
              </a:buClr>
            </a:pP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снятия</a:t>
            </a:r>
            <a:r>
              <a:rPr lang="en-US" dirty="0"/>
              <a:t> </a:t>
            </a:r>
            <a:r>
              <a:rPr lang="en-US" dirty="0" err="1"/>
              <a:t>датчика</a:t>
            </a:r>
            <a:r>
              <a:rPr lang="en-US" dirty="0"/>
              <a:t> </a:t>
            </a:r>
            <a:r>
              <a:rPr lang="ru-RU" dirty="0" smtClean="0"/>
              <a:t>нужно </a:t>
            </a:r>
            <a:r>
              <a:rPr lang="en-US" dirty="0" err="1" smtClean="0"/>
              <a:t>потян</a:t>
            </a:r>
            <a:r>
              <a:rPr lang="ru-RU" dirty="0" err="1"/>
              <a:t>уть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край</a:t>
            </a:r>
            <a:r>
              <a:rPr lang="en-US" dirty="0"/>
              <a:t> </a:t>
            </a:r>
            <a:r>
              <a:rPr lang="en-US" dirty="0" err="1"/>
              <a:t>клейкой</a:t>
            </a:r>
            <a:r>
              <a:rPr lang="en-US" dirty="0"/>
              <a:t> </a:t>
            </a:r>
            <a:r>
              <a:rPr lang="en-US" dirty="0" err="1"/>
              <a:t>основы</a:t>
            </a:r>
            <a:r>
              <a:rPr lang="en-US" dirty="0"/>
              <a:t>, </a:t>
            </a:r>
            <a:r>
              <a:rPr lang="en-US" dirty="0" err="1"/>
              <a:t>прикрепляющей</a:t>
            </a:r>
            <a:r>
              <a:rPr lang="en-US" dirty="0"/>
              <a:t> </a:t>
            </a:r>
            <a:r>
              <a:rPr lang="ru-RU" dirty="0"/>
              <a:t>сенсор/</a:t>
            </a:r>
            <a:r>
              <a:rPr lang="en-US" dirty="0" err="1"/>
              <a:t>датчик</a:t>
            </a:r>
            <a:r>
              <a:rPr lang="en-US" dirty="0"/>
              <a:t> </a:t>
            </a:r>
            <a:r>
              <a:rPr lang="en-US" dirty="0"/>
              <a:t>к </a:t>
            </a:r>
            <a:r>
              <a:rPr lang="en-US" dirty="0" err="1"/>
              <a:t>коже</a:t>
            </a:r>
            <a:r>
              <a:rPr lang="en-US" dirty="0"/>
              <a:t>. </a:t>
            </a:r>
            <a:r>
              <a:rPr lang="en-US" dirty="0" err="1"/>
              <a:t>Медленно</a:t>
            </a:r>
            <a:r>
              <a:rPr lang="en-US" dirty="0"/>
              <a:t> </a:t>
            </a:r>
            <a:r>
              <a:rPr lang="en-US" dirty="0" err="1"/>
              <a:t>снимите</a:t>
            </a:r>
            <a:r>
              <a:rPr lang="en-US" dirty="0"/>
              <a:t> </a:t>
            </a:r>
            <a:r>
              <a:rPr lang="ru-RU" dirty="0"/>
              <a:t>сенсор/</a:t>
            </a:r>
            <a:r>
              <a:rPr lang="en-US" dirty="0" err="1"/>
              <a:t>датчик</a:t>
            </a:r>
            <a:r>
              <a:rPr lang="en-US" dirty="0"/>
              <a:t> </a:t>
            </a:r>
            <a:r>
              <a:rPr lang="en-US" dirty="0"/>
              <a:t>с </a:t>
            </a:r>
            <a:r>
              <a:rPr lang="en-US" dirty="0" err="1"/>
              <a:t>кожи</a:t>
            </a:r>
            <a:r>
              <a:rPr lang="en-US" dirty="0"/>
              <a:t> </a:t>
            </a:r>
            <a:r>
              <a:rPr lang="en-US" dirty="0" err="1"/>
              <a:t>одним</a:t>
            </a:r>
            <a:r>
              <a:rPr lang="en-US" dirty="0"/>
              <a:t> </a:t>
            </a:r>
            <a:r>
              <a:rPr lang="en-US" dirty="0" err="1"/>
              <a:t>непрерывным</a:t>
            </a:r>
            <a:r>
              <a:rPr lang="en-US" dirty="0"/>
              <a:t> </a:t>
            </a:r>
            <a:r>
              <a:rPr lang="en-US" dirty="0" err="1"/>
              <a:t>движением</a:t>
            </a:r>
            <a:r>
              <a:rPr lang="en-US" dirty="0"/>
              <a:t>.</a:t>
            </a:r>
          </a:p>
          <a:p>
            <a:pPr marL="342900" lvl="0" indent="-2286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Остатки</a:t>
            </a:r>
            <a:r>
              <a:rPr lang="en-US" dirty="0"/>
              <a:t> </a:t>
            </a:r>
            <a:r>
              <a:rPr lang="en-US" dirty="0" err="1"/>
              <a:t>клейкого</a:t>
            </a:r>
            <a:r>
              <a:rPr lang="en-US" dirty="0"/>
              <a:t> </a:t>
            </a:r>
            <a:r>
              <a:rPr lang="en-US" dirty="0" err="1"/>
              <a:t>вещества</a:t>
            </a:r>
            <a:r>
              <a:rPr lang="en-US" dirty="0"/>
              <a:t>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удалить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кожи</a:t>
            </a:r>
            <a:r>
              <a:rPr lang="en-US" dirty="0"/>
              <a:t> </a:t>
            </a:r>
            <a:r>
              <a:rPr lang="en-US" dirty="0" err="1"/>
              <a:t>изопропиловым</a:t>
            </a:r>
            <a:r>
              <a:rPr lang="en-US" dirty="0"/>
              <a:t> </a:t>
            </a:r>
            <a:r>
              <a:rPr lang="en-US" dirty="0" err="1"/>
              <a:t>спиртом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теплой</a:t>
            </a:r>
            <a:r>
              <a:rPr lang="en-US" dirty="0"/>
              <a:t> </a:t>
            </a:r>
            <a:r>
              <a:rPr lang="en-US" dirty="0" err="1"/>
              <a:t>водой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мылом</a:t>
            </a:r>
            <a:r>
              <a:rPr lang="en-US" dirty="0"/>
              <a:t>.</a:t>
            </a:r>
          </a:p>
          <a:p>
            <a:pPr marL="342900" lvl="0" indent="-2286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Трансмиттер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smtClean="0"/>
              <a:t>НМГ-РВ</a:t>
            </a:r>
            <a:r>
              <a:rPr lang="ru-RU" dirty="0" smtClean="0"/>
              <a:t> (при использовании)</a:t>
            </a:r>
            <a:r>
              <a:rPr lang="en-US" dirty="0" smtClean="0"/>
              <a:t> </a:t>
            </a:r>
            <a:r>
              <a:rPr lang="en-US" dirty="0" err="1"/>
              <a:t>перед</a:t>
            </a:r>
            <a:r>
              <a:rPr lang="en-US" dirty="0"/>
              <a:t> </a:t>
            </a:r>
            <a:r>
              <a:rPr lang="en-US" dirty="0" err="1"/>
              <a:t>повторным</a:t>
            </a:r>
            <a:r>
              <a:rPr lang="en-US" dirty="0"/>
              <a:t> </a:t>
            </a:r>
            <a:r>
              <a:rPr lang="en-US" dirty="0" err="1"/>
              <a:t>использованием</a:t>
            </a:r>
            <a:r>
              <a:rPr lang="en-US" dirty="0"/>
              <a:t> </a:t>
            </a:r>
            <a:r>
              <a:rPr lang="en-US" dirty="0" err="1"/>
              <a:t>необходимо</a:t>
            </a:r>
            <a:r>
              <a:rPr lang="en-US" dirty="0"/>
              <a:t> </a:t>
            </a:r>
            <a:r>
              <a:rPr lang="en-US" dirty="0" err="1"/>
              <a:t>поставить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зарядку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01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1061</Words>
  <Application>Microsoft Office PowerPoint</Application>
  <PresentationFormat>Широкоэкранный</PresentationFormat>
  <Paragraphs>122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等线</vt:lpstr>
      <vt:lpstr>Montserrat</vt:lpstr>
      <vt:lpstr>Times New Roman</vt:lpstr>
      <vt:lpstr>Verdana</vt:lpstr>
      <vt:lpstr>Тема Office</vt:lpstr>
      <vt:lpstr>Непрерывный мониторинг глюкозы (НМГ) – </vt:lpstr>
      <vt:lpstr>Принцип измерения глюкозы системой НМГ</vt:lpstr>
      <vt:lpstr>Даже при частом тестировании глюкометром есть риск пропустить важные события, которые происходили между измерениями </vt:lpstr>
      <vt:lpstr>Презентация PowerPoint</vt:lpstr>
      <vt:lpstr>Значение уровня глюкозы в крови и в межклеточной жидкости в конкретный момент времени могут отличаться</vt:lpstr>
      <vt:lpstr>Основные виды НМГ</vt:lpstr>
      <vt:lpstr>ПОДГОТОВКА МЕСТА УСТАНОВКИ СЕНСОРА/ДАТЧИКА</vt:lpstr>
      <vt:lpstr>АКТИВАЦИЯ ДАТЧИКА/СЕНСОРА</vt:lpstr>
      <vt:lpstr>СНЯТИЕ ДАТЧИКА</vt:lpstr>
      <vt:lpstr>КОГДА ПОЛЕЗНО ИЗМЕРЯТЬ ГЛЮКОЗУ ПО НМГ? </vt:lpstr>
      <vt:lpstr>Презентация PowerPoint</vt:lpstr>
      <vt:lpstr>ВИДЫ СИГНАЛОВ ТРЕВОГИ</vt:lpstr>
      <vt:lpstr>Презентация PowerPoint</vt:lpstr>
      <vt:lpstr>Системы НМГ безопасна для использования во время полета </vt:lpstr>
      <vt:lpstr>Презентация PowerPoint</vt:lpstr>
    </vt:vector>
  </TitlesOfParts>
  <Company>ФГБУ "НМИЦ эндокринологии" Минздрава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Непрерывный мониторинг глюкозы (НМГ) – </dc:title>
  <dc:creator>Лаптев Дмитрий Никитич</dc:creator>
  <cp:lastModifiedBy>Лаптев Дмитрий Никитич</cp:lastModifiedBy>
  <cp:revision>9</cp:revision>
  <dcterms:created xsi:type="dcterms:W3CDTF">2025-06-02T08:23:54Z</dcterms:created>
  <dcterms:modified xsi:type="dcterms:W3CDTF">2025-06-02T10:53:06Z</dcterms:modified>
</cp:coreProperties>
</file>